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7" r:id="rId2"/>
    <p:sldMasterId id="2147483762" r:id="rId3"/>
  </p:sldMasterIdLst>
  <p:notesMasterIdLst>
    <p:notesMasterId r:id="rId83"/>
  </p:notesMasterIdLst>
  <p:sldIdLst>
    <p:sldId id="256" r:id="rId4"/>
    <p:sldId id="257" r:id="rId5"/>
    <p:sldId id="258" r:id="rId6"/>
    <p:sldId id="259" r:id="rId7"/>
    <p:sldId id="341" r:id="rId8"/>
    <p:sldId id="282" r:id="rId9"/>
    <p:sldId id="284" r:id="rId10"/>
    <p:sldId id="285" r:id="rId11"/>
    <p:sldId id="286" r:id="rId12"/>
    <p:sldId id="262" r:id="rId13"/>
    <p:sldId id="263" r:id="rId14"/>
    <p:sldId id="264" r:id="rId15"/>
    <p:sldId id="261" r:id="rId16"/>
    <p:sldId id="265" r:id="rId17"/>
    <p:sldId id="266" r:id="rId18"/>
    <p:sldId id="268" r:id="rId19"/>
    <p:sldId id="340" r:id="rId20"/>
    <p:sldId id="269" r:id="rId21"/>
    <p:sldId id="270" r:id="rId22"/>
    <p:sldId id="342" r:id="rId23"/>
    <p:sldId id="344" r:id="rId24"/>
    <p:sldId id="274" r:id="rId25"/>
    <p:sldId id="345" r:id="rId26"/>
    <p:sldId id="346" r:id="rId27"/>
    <p:sldId id="347" r:id="rId28"/>
    <p:sldId id="348" r:id="rId29"/>
    <p:sldId id="276" r:id="rId30"/>
    <p:sldId id="350" r:id="rId31"/>
    <p:sldId id="277" r:id="rId32"/>
    <p:sldId id="349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4" r:id="rId56"/>
    <p:sldId id="311" r:id="rId57"/>
    <p:sldId id="312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51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Perpetua"/>
              </a:rPr>
              <a:t>Click to move the slide</a:t>
            </a: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IN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26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IN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7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IN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7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IN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7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C1F6706-9A6B-442E-B623-06C47B0ED081}" type="slidenum">
              <a:rPr lang="en-IN" sz="1400" b="0" strike="noStrike" spc="-1">
                <a:latin typeface="Times New Roman"/>
              </a:rPr>
              <a:pPr algn="r"/>
              <a:t>‹#›</a:t>
            </a:fld>
            <a:endParaRPr lang="en-IN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14375"/>
            <a:ext cx="4572000" cy="3429000"/>
          </a:xfrm>
          <a:prstGeom prst="rect">
            <a:avLst/>
          </a:prstGeom>
        </p:spPr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IN" sz="2000" b="0" strike="noStrike" spc="-1">
                <a:latin typeface="Arial"/>
              </a:rPr>
              <a:t>M protein has an NH2 terminal which is hypervariable--- Basis for Lancefields M  serotyping.....Therefore opsonogenic antibodies are type-specific depending on hypervariable sequence.... Antiphagocytic properties help evade immune response for 2 weeks...After that type specific antibodies are formed which bind to NH2 region and cause complement fixation and opsonophagocytosis.</a:t>
            </a:r>
          </a:p>
          <a:p>
            <a:pPr marL="216000" indent="-216000">
              <a:lnSpc>
                <a:spcPct val="100000"/>
              </a:lnSpc>
            </a:pPr>
            <a:endParaRPr lang="en-IN" sz="2000" b="0" strike="noStrike" spc="-1">
              <a:latin typeface="Arial"/>
            </a:endParaRPr>
          </a:p>
        </p:txBody>
      </p:sp>
      <p:sp>
        <p:nvSpPr>
          <p:cNvPr id="48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E04CDCF-15A5-4A9A-830C-2F5F9A9150B3}" type="slidenum">
              <a:rPr lang="en-IN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en-IN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14240"/>
            <a:ext cx="4571640" cy="3428640"/>
          </a:xfrm>
          <a:prstGeom prst="rect">
            <a:avLst/>
          </a:prstGeom>
        </p:spPr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IN" sz="2000" b="0" strike="noStrike" spc="-1" dirty="0" err="1">
                <a:latin typeface="Arial"/>
              </a:rPr>
              <a:t>Epitope</a:t>
            </a:r>
            <a:r>
              <a:rPr lang="en-IN" sz="2000" b="0" strike="noStrike" spc="-1" dirty="0">
                <a:latin typeface="Arial"/>
              </a:rPr>
              <a:t>/ Antigenic determinant is part of an antigen that is recognised by the immune system—</a:t>
            </a:r>
            <a:r>
              <a:rPr lang="en-IN" sz="2000" b="0" strike="noStrike" spc="-1" dirty="0" err="1">
                <a:latin typeface="Arial"/>
              </a:rPr>
              <a:t>Ab</a:t>
            </a:r>
            <a:r>
              <a:rPr lang="en-IN" sz="2000" b="0" strike="noStrike" spc="-1" dirty="0">
                <a:latin typeface="Arial"/>
              </a:rPr>
              <a:t>, </a:t>
            </a:r>
            <a:r>
              <a:rPr lang="en-IN" sz="2000" b="0" strike="noStrike" spc="-1" dirty="0" err="1">
                <a:latin typeface="Arial"/>
              </a:rPr>
              <a:t>Bcell</a:t>
            </a:r>
            <a:r>
              <a:rPr lang="en-IN" sz="2000" b="0" strike="noStrike" spc="-1" dirty="0">
                <a:latin typeface="Arial"/>
              </a:rPr>
              <a:t> or T cell... The recognising portion of the antibody is called </a:t>
            </a:r>
            <a:r>
              <a:rPr lang="en-IN" sz="2000" b="0" strike="noStrike" spc="-1" dirty="0" err="1">
                <a:latin typeface="Arial"/>
              </a:rPr>
              <a:t>paratope</a:t>
            </a:r>
            <a:r>
              <a:rPr lang="en-IN" sz="2000" b="0" strike="noStrike" spc="-1" dirty="0">
                <a:latin typeface="Arial"/>
              </a:rPr>
              <a:t>.</a:t>
            </a:r>
          </a:p>
        </p:txBody>
      </p:sp>
      <p:sp>
        <p:nvSpPr>
          <p:cNvPr id="49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30838A7-4DC1-4FAC-B987-1D9DEC378955}" type="slidenum">
              <a:rPr lang="en-IN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en-IN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IN" sz="2000" b="0" strike="noStrike" spc="-1">
              <a:latin typeface="Arial"/>
            </a:endParaRPr>
          </a:p>
        </p:txBody>
      </p:sp>
      <p:sp>
        <p:nvSpPr>
          <p:cNvPr id="49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B9FCE23-DF1B-4BAB-B622-91F94E76396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60</a:t>
            </a:fld>
            <a:endParaRPr lang="en-IN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Chordal thickening and fusion</a:t>
            </a:r>
            <a:endParaRPr lang="en-IN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Restricted leaflet motion</a:t>
            </a:r>
            <a:endParaRPr lang="en-IN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Calcification</a:t>
            </a:r>
            <a:endParaRPr lang="en-IN" sz="1200" b="0" strike="noStrike" spc="-1">
              <a:latin typeface="Arial"/>
            </a:endParaRPr>
          </a:p>
        </p:txBody>
      </p:sp>
      <p:sp>
        <p:nvSpPr>
          <p:cNvPr id="49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C0CA520-5D82-465F-AE0C-1B8AF045C09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62</a:t>
            </a:fld>
            <a:endParaRPr lang="en-IN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IN" sz="2000" b="0" strike="noStrike" spc="-1">
              <a:latin typeface="Arial"/>
            </a:endParaRPr>
          </a:p>
        </p:txBody>
      </p:sp>
      <p:sp>
        <p:nvSpPr>
          <p:cNvPr id="49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BC6EB33-81C5-4CB7-8FA2-DEBC52F62DC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63</a:t>
            </a:fld>
            <a:endParaRPr lang="en-IN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IN" sz="2000" b="0" strike="noStrike" spc="-1">
              <a:latin typeface="Arial"/>
            </a:endParaRPr>
          </a:p>
        </p:txBody>
      </p:sp>
      <p:sp>
        <p:nvSpPr>
          <p:cNvPr id="50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F3670EF-E92F-4073-A77E-2D48B5252C9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76</a:t>
            </a:fld>
            <a:endParaRPr lang="en-IN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 type="body"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7" name="PlaceHolder 7"/>
          <p:cNvSpPr>
            <a:spLocks noGrp="1"/>
          </p:cNvSpPr>
          <p:nvPr>
            <p:ph type="body"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DEBB44-769B-4AE1-9A19-6F0443BB80ED}" type="datetime">
              <a:rPr lang="en-US" sz="1400" b="0" strike="noStrike" spc="-1" smtClean="0">
                <a:solidFill>
                  <a:srgbClr val="696464"/>
                </a:solidFill>
                <a:latin typeface="Perpetua"/>
              </a:rPr>
              <a:pPr algn="r">
                <a:lnSpc>
                  <a:spcPct val="100000"/>
                </a:lnSpc>
              </a:pPr>
              <a:t>8/2/2021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456374E-E3A0-4499-8DBD-3B91D2BBB955}" type="slidenum">
              <a:rPr lang="en-US" sz="1400" b="0" strike="noStrike" spc="-1" smtClean="0">
                <a:solidFill>
                  <a:srgbClr val="FFFFFF"/>
                </a:solid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DEBB44-769B-4AE1-9A19-6F0443BB80ED}" type="datetime">
              <a:rPr lang="en-US" sz="1400" b="0" strike="noStrike" spc="-1" smtClean="0">
                <a:solidFill>
                  <a:srgbClr val="696464"/>
                </a:solidFill>
                <a:latin typeface="Perpetua"/>
              </a:rPr>
              <a:pPr algn="r">
                <a:lnSpc>
                  <a:spcPct val="100000"/>
                </a:lnSpc>
              </a:pPr>
              <a:t>8/2/2021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 sz="2400" b="0" strike="noStrike" spc="-1"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6456374E-E3A0-4499-8DBD-3B91D2BBB955}" type="slidenum">
              <a:rPr lang="en-US" sz="1400" b="0" strike="noStrike" spc="-1" smtClean="0">
                <a:solidFill>
                  <a:srgbClr val="FFFFFF"/>
                </a:solid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en-IN" sz="1400" b="0" strike="noStrike" spc="-1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DEBB44-769B-4AE1-9A19-6F0443BB80ED}" type="datetime">
              <a:rPr lang="en-US" sz="1400" b="0" strike="noStrike" spc="-1" smtClean="0">
                <a:solidFill>
                  <a:srgbClr val="696464"/>
                </a:solidFill>
                <a:latin typeface="Perpetua"/>
              </a:rPr>
              <a:pPr algn="r">
                <a:lnSpc>
                  <a:spcPct val="100000"/>
                </a:lnSpc>
              </a:pPr>
              <a:t>8/2/2021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456374E-E3A0-4499-8DBD-3B91D2BBB955}" type="slidenum">
              <a:rPr lang="en-US" sz="1400" b="0" strike="noStrike" spc="-1" smtClean="0">
                <a:solidFill>
                  <a:srgbClr val="FFFFFF"/>
                </a:solid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DEBB44-769B-4AE1-9A19-6F0443BB80ED}" type="datetime">
              <a:rPr lang="en-US" sz="1400" b="0" strike="noStrike" spc="-1" smtClean="0">
                <a:solidFill>
                  <a:srgbClr val="696464"/>
                </a:solidFill>
                <a:latin typeface="Perpetua"/>
              </a:rPr>
              <a:pPr algn="r">
                <a:lnSpc>
                  <a:spcPct val="100000"/>
                </a:lnSpc>
              </a:pPr>
              <a:t>8/2/2021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456374E-E3A0-4499-8DBD-3B91D2BBB955}" type="slidenum">
              <a:rPr lang="en-US" sz="1400" b="0" strike="noStrike" spc="-1" smtClean="0">
                <a:solidFill>
                  <a:srgbClr val="FFFFFF"/>
                </a:solid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DEBB44-769B-4AE1-9A19-6F0443BB80ED}" type="datetime">
              <a:rPr lang="en-US" sz="1400" b="0" strike="noStrike" spc="-1" smtClean="0">
                <a:solidFill>
                  <a:srgbClr val="696464"/>
                </a:solidFill>
                <a:latin typeface="Perpetua"/>
              </a:rPr>
              <a:pPr algn="r">
                <a:lnSpc>
                  <a:spcPct val="100000"/>
                </a:lnSpc>
              </a:pPr>
              <a:t>8/2/2021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456374E-E3A0-4499-8DBD-3B91D2BBB955}" type="slidenum">
              <a:rPr lang="en-US" sz="1400" b="0" strike="noStrike" spc="-1" smtClean="0">
                <a:solidFill>
                  <a:srgbClr val="FFFFFF"/>
                </a:solid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en-IN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DEBB44-769B-4AE1-9A19-6F0443BB80ED}" type="datetime">
              <a:rPr lang="en-US" sz="1400" b="0" strike="noStrike" spc="-1" smtClean="0">
                <a:solidFill>
                  <a:srgbClr val="696464"/>
                </a:solidFill>
                <a:latin typeface="Perpetua"/>
              </a:rPr>
              <a:pPr algn="r">
                <a:lnSpc>
                  <a:spcPct val="100000"/>
                </a:lnSpc>
              </a:pPr>
              <a:t>8/2/2021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456374E-E3A0-4499-8DBD-3B91D2BBB955}" type="slidenum">
              <a:rPr lang="en-US" sz="1400" b="0" strike="noStrike" spc="-1" smtClean="0">
                <a:solidFill>
                  <a:srgbClr val="FFFFFF"/>
                </a:solid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DEBB44-769B-4AE1-9A19-6F0443BB80ED}" type="datetime">
              <a:rPr lang="en-US" sz="1400" b="0" strike="noStrike" spc="-1" smtClean="0">
                <a:solidFill>
                  <a:srgbClr val="696464"/>
                </a:solidFill>
                <a:latin typeface="Perpetua"/>
              </a:rPr>
              <a:pPr algn="r">
                <a:lnSpc>
                  <a:spcPct val="100000"/>
                </a:lnSpc>
              </a:pPr>
              <a:t>8/2/2021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6456374E-E3A0-4499-8DBD-3B91D2BBB955}" type="slidenum">
              <a:rPr lang="en-US" sz="1400" b="0" strike="noStrike" spc="-1" smtClean="0">
                <a:solidFill>
                  <a:srgbClr val="FFFFFF"/>
                </a:solid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DEBB44-769B-4AE1-9A19-6F0443BB80ED}" type="datetime">
              <a:rPr lang="en-US" sz="1400" b="0" strike="noStrike" spc="-1" smtClean="0">
                <a:solidFill>
                  <a:srgbClr val="696464"/>
                </a:solidFill>
                <a:latin typeface="Perpetua"/>
              </a:rPr>
              <a:pPr algn="r">
                <a:lnSpc>
                  <a:spcPct val="100000"/>
                </a:lnSpc>
              </a:pPr>
              <a:t>8/2/2021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456374E-E3A0-4499-8DBD-3B91D2BBB955}" type="slidenum">
              <a:rPr lang="en-US" sz="1400" b="0" strike="noStrike" spc="-1" smtClean="0">
                <a:solidFill>
                  <a:srgbClr val="FFFFFF"/>
                </a:solid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en-IN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DEBB44-769B-4AE1-9A19-6F0443BB80ED}" type="datetime">
              <a:rPr lang="en-US" sz="1400" b="0" strike="noStrike" spc="-1" smtClean="0">
                <a:solidFill>
                  <a:srgbClr val="696464"/>
                </a:solidFill>
                <a:latin typeface="Perpetua"/>
              </a:rPr>
              <a:pPr algn="r">
                <a:lnSpc>
                  <a:spcPct val="100000"/>
                </a:lnSpc>
              </a:pPr>
              <a:t>8/2/2021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456374E-E3A0-4499-8DBD-3B91D2BBB955}" type="slidenum">
              <a:rPr lang="en-US" sz="1400" b="0" strike="noStrike" spc="-1" smtClean="0">
                <a:solidFill>
                  <a:srgbClr val="FFFFFF"/>
                </a:solid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en-IN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350" cap="sq">
            <a:solidFill>
              <a:schemeClr val="tx1">
                <a:alpha val="100000"/>
              </a:schemeClr>
            </a:solidFill>
            <a:round/>
          </a:ln>
          <a:effectLst>
            <a:outerShdw blurRad="3810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Click to edit Master title style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3936C5C-0C21-4BDF-994F-3E5EC50D08BB}" type="datetime">
              <a:rPr lang="en-US" sz="1400" b="0" strike="noStrike" spc="-1">
                <a:solidFill>
                  <a:srgbClr val="696464"/>
                </a:solidFill>
                <a:latin typeface="Perpetua"/>
              </a:rPr>
              <a:pPr algn="r">
                <a:lnSpc>
                  <a:spcPct val="100000"/>
                </a:lnSpc>
              </a:pPr>
              <a:t>8/2/2021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endParaRPr lang="en-IN" sz="2400" b="0" strike="noStrike" spc="-1"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</a:pPr>
            <a:fld id="{8BDE710D-C2E8-4D72-9A1E-E0A66F08D1AC}" type="slidenum">
              <a:rPr lang="en-US" sz="1400" b="0" strike="noStrike" spc="-1">
                <a:solidFill>
                  <a:srgbClr val="FFFFFF"/>
                </a:solid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Click to edit Master text styles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Second level</a:t>
            </a:r>
          </a:p>
          <a:p>
            <a:pPr marL="822960" lvl="2" indent="-228240">
              <a:lnSpc>
                <a:spcPct val="100000"/>
              </a:lnSpc>
              <a:spcBef>
                <a:spcPts val="371"/>
              </a:spcBef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Third level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Fourth level</a:t>
            </a:r>
          </a:p>
          <a:p>
            <a:pPr marL="1371600" lvl="4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Font typeface="StarSymbol"/>
              <a:buChar char="o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350" cap="sq">
            <a:solidFill>
              <a:schemeClr val="tx1">
                <a:alpha val="100000"/>
              </a:schemeClr>
            </a:solidFill>
            <a:round/>
          </a:ln>
          <a:effectLst>
            <a:outerShdw blurRad="3810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136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Click to edit Master title style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2D108D0-60B8-41A3-9014-5A53D4411F08}" type="datetime">
              <a:rPr lang="en-US" sz="1400" b="0" strike="noStrike" spc="-1">
                <a:solidFill>
                  <a:srgbClr val="696464"/>
                </a:solidFill>
                <a:latin typeface="Perpetua"/>
              </a:rPr>
              <a:pPr algn="r">
                <a:lnSpc>
                  <a:spcPct val="100000"/>
                </a:lnSpc>
              </a:pPr>
              <a:t>8/2/2021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endParaRPr lang="en-IN" sz="2400" b="0" strike="noStrike" spc="-1">
              <a:latin typeface="Times New Roman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</a:pPr>
            <a:fld id="{F812D6E0-91BD-4BBF-A0AB-0E09A0E1D7F8}" type="slidenum">
              <a:rPr lang="en-US" sz="1400" b="0" strike="noStrike" spc="-1">
                <a:solidFill>
                  <a:srgbClr val="FFFFFF"/>
                </a:solid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48680" cy="4571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Click to edit Master text styles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Second level</a:t>
            </a:r>
          </a:p>
          <a:p>
            <a:pPr marL="822960" lvl="2" indent="-228240">
              <a:lnSpc>
                <a:spcPct val="100000"/>
              </a:lnSpc>
              <a:spcBef>
                <a:spcPts val="371"/>
              </a:spcBef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Third level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Fourth level</a:t>
            </a:r>
          </a:p>
          <a:p>
            <a:pPr marL="1371600" lvl="4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Font typeface="StarSymbol"/>
              <a:buChar char="o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Fifth level</a:t>
            </a:r>
          </a:p>
        </p:txBody>
      </p:sp>
      <p:sp>
        <p:nvSpPr>
          <p:cNvPr id="141" name="PlaceHolder 8"/>
          <p:cNvSpPr>
            <a:spLocks noGrp="1"/>
          </p:cNvSpPr>
          <p:nvPr>
            <p:ph type="body"/>
          </p:nvPr>
        </p:nvSpPr>
        <p:spPr>
          <a:xfrm>
            <a:off x="4933800" y="1447920"/>
            <a:ext cx="3748680" cy="4571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Click to edit Master text styles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Second level</a:t>
            </a:r>
          </a:p>
          <a:p>
            <a:pPr marL="822960" lvl="2" indent="-228240">
              <a:lnSpc>
                <a:spcPct val="100000"/>
              </a:lnSpc>
              <a:spcBef>
                <a:spcPts val="371"/>
              </a:spcBef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Third level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Fourth level</a:t>
            </a:r>
          </a:p>
          <a:p>
            <a:pPr marL="1371600" lvl="4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Font typeface="StarSymbol"/>
              <a:buChar char="o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3936C5C-0C21-4BDF-994F-3E5EC50D08BB}" type="datetime">
              <a:rPr lang="en-US" sz="1400" b="0" strike="noStrike" spc="-1" smtClean="0">
                <a:solidFill>
                  <a:srgbClr val="696464"/>
                </a:solidFill>
                <a:latin typeface="Perpetua"/>
              </a:rPr>
              <a:pPr algn="r">
                <a:lnSpc>
                  <a:spcPct val="100000"/>
                </a:lnSpc>
              </a:pPr>
              <a:t>8/2/2021</a:t>
            </a:fld>
            <a:endParaRPr lang="en-IN" sz="14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 sz="2400" b="0" strike="noStrike" spc="-1">
              <a:latin typeface="Times New Roman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fld id="{8BDE710D-C2E8-4D72-9A1E-E0A66F08D1AC}" type="slidenum">
              <a:rPr lang="en-US" sz="1400" b="0" strike="noStrike" spc="-1" smtClean="0">
                <a:solidFill>
                  <a:srgbClr val="FFFFFF"/>
                </a:solid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en-IN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1295280" y="3200400"/>
            <a:ext cx="6400440" cy="1599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87500" lnSpcReduction="10000"/>
          </a:bodyPr>
          <a:lstStyle/>
          <a:p>
            <a:pPr algn="ctr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Dr Vivek c warrier</a:t>
            </a:r>
            <a:endParaRPr lang="en-IN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Senior Resident</a:t>
            </a:r>
            <a:endParaRPr lang="en-IN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Department of Cardiology</a:t>
            </a:r>
            <a:endParaRPr lang="en-IN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Calicut Medical College</a:t>
            </a:r>
            <a:endParaRPr lang="en-IN" sz="2600" b="0" strike="noStrike" spc="-1">
              <a:latin typeface="Arial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457200" y="1505880"/>
            <a:ext cx="8229240" cy="1469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Franklin Gothic Book"/>
              </a:rPr>
              <a:t>Rheumatic Fever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914400" y="274680"/>
            <a:ext cx="7772040" cy="715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b="0" u="sng" strike="noStrike" spc="-1">
                <a:solidFill>
                  <a:srgbClr val="696464"/>
                </a:solidFill>
                <a:uFillTx/>
                <a:latin typeface="Franklin Gothic Book"/>
              </a:rPr>
              <a:t>Host</a:t>
            </a:r>
            <a:endParaRPr lang="en-US" sz="4000" b="0" u="sng" strike="noStrike" spc="-1">
              <a:solidFill>
                <a:srgbClr val="000000"/>
              </a:solidFill>
              <a:uFillTx/>
              <a:latin typeface="Perpetua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914400" y="1066680"/>
            <a:ext cx="7772040" cy="5562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Cheadle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(1889) reported that chance of having RF in an individual with family history of previous RF is 5 times compared to others.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The lifetime cumulative incidence of RF in populations exposed to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rheumatogenic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GAS infections is constant at 3 to 6 % regardless of geography or ethnicity.(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Braunwald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)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 dirty="0">
                <a:solidFill>
                  <a:srgbClr val="000000"/>
                </a:solidFill>
                <a:latin typeface="Perpetua"/>
              </a:rPr>
              <a:t>In a 2011 </a:t>
            </a:r>
            <a:r>
              <a:rPr lang="en-IN" sz="2600" b="0" strike="noStrike" spc="-1" dirty="0" err="1">
                <a:solidFill>
                  <a:srgbClr val="000000"/>
                </a:solidFill>
                <a:latin typeface="Perpetua"/>
              </a:rPr>
              <a:t>metaanalysis</a:t>
            </a:r>
            <a:r>
              <a:rPr lang="en-IN" sz="2600" b="0" strike="noStrike" spc="-1" dirty="0">
                <a:solidFill>
                  <a:srgbClr val="000000"/>
                </a:solidFill>
                <a:latin typeface="Perpetua"/>
              </a:rPr>
              <a:t> that </a:t>
            </a:r>
            <a:r>
              <a:rPr lang="en-IN" sz="2600" b="0" strike="noStrike" spc="-1" dirty="0" err="1">
                <a:solidFill>
                  <a:srgbClr val="000000"/>
                </a:solidFill>
                <a:latin typeface="Perpetua"/>
              </a:rPr>
              <a:t>quantitated</a:t>
            </a:r>
            <a:r>
              <a:rPr lang="en-IN" sz="2600" b="0" strike="noStrike" spc="-1" dirty="0">
                <a:solidFill>
                  <a:srgbClr val="000000"/>
                </a:solidFill>
                <a:latin typeface="Perpetua"/>
              </a:rPr>
              <a:t> the genetic susceptibility of RF, </a:t>
            </a:r>
            <a:r>
              <a:rPr lang="en-IN" sz="2600" b="0" strike="noStrike" spc="-1" dirty="0" smtClean="0">
                <a:solidFill>
                  <a:srgbClr val="000000"/>
                </a:solidFill>
                <a:latin typeface="Perpetua"/>
              </a:rPr>
              <a:t>the </a:t>
            </a:r>
            <a:r>
              <a:rPr lang="en-IN" sz="2600" b="0" strike="noStrike" spc="-1" dirty="0">
                <a:solidFill>
                  <a:srgbClr val="000000"/>
                </a:solidFill>
                <a:latin typeface="Perpetua"/>
              </a:rPr>
              <a:t>overall estimated heritability was 60%</a:t>
            </a: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IN" sz="1800" b="0" i="1" strike="noStrike" spc="-1" dirty="0">
                <a:solidFill>
                  <a:srgbClr val="000000"/>
                </a:solidFill>
                <a:latin typeface="Perpetua"/>
              </a:rPr>
              <a:t>(Engel et al. Genetic Susceptibility to Acute Rheumatic Fever: A Systematic Review and Meta-Analysis of Twin Studies. </a:t>
            </a:r>
            <a:r>
              <a:rPr lang="en-IN" sz="1800" b="0" i="1" strike="noStrike" spc="-1" dirty="0" err="1">
                <a:solidFill>
                  <a:srgbClr val="000000"/>
                </a:solidFill>
                <a:latin typeface="Perpetua"/>
              </a:rPr>
              <a:t>Plos</a:t>
            </a:r>
            <a:r>
              <a:rPr lang="en-IN" sz="1800" b="0" i="1" strike="noStrike" spc="-1" dirty="0">
                <a:solidFill>
                  <a:srgbClr val="000000"/>
                </a:solidFill>
                <a:latin typeface="Perpetua"/>
              </a:rPr>
              <a:t>-one, 2011.)</a:t>
            </a:r>
            <a:endParaRPr lang="en-US" sz="18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Perpetua"/>
              </a:rPr>
              <a:t>Risk of Rheumatic fever is increased 6 times  in Monozygotic twins than in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Perpetua"/>
              </a:rPr>
              <a:t>Dizygotic</a:t>
            </a:r>
            <a:r>
              <a:rPr lang="en-US" sz="2800" b="0" strike="noStrike" spc="-1" dirty="0">
                <a:solidFill>
                  <a:srgbClr val="000000"/>
                </a:solidFill>
                <a:latin typeface="Perpetua"/>
              </a:rPr>
              <a:t> twins.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IN" sz="2400" b="0" strike="noStrike" spc="-1">
                <a:solidFill>
                  <a:srgbClr val="000000"/>
                </a:solidFill>
                <a:latin typeface="Perpetua"/>
              </a:rPr>
              <a:t>No conclusive pattern of inheritance could be elucidated.</a:t>
            </a:r>
            <a:endParaRPr lang="en-US" sz="24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IN" sz="2400" b="0" strike="noStrike" spc="-1">
                <a:solidFill>
                  <a:srgbClr val="000000"/>
                </a:solidFill>
                <a:latin typeface="Perpetua"/>
              </a:rPr>
              <a:t>HLA-II (Chr 6) is the gene most associated with RF and development of RHD</a:t>
            </a:r>
            <a:endParaRPr lang="en-US" sz="24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IN" sz="2400" b="1" strike="noStrike" spc="-1">
                <a:solidFill>
                  <a:srgbClr val="000000"/>
                </a:solidFill>
                <a:latin typeface="Perpetua"/>
              </a:rPr>
              <a:t>HLA-DR7- </a:t>
            </a:r>
            <a:r>
              <a:rPr lang="en-IN" sz="2400" b="0" strike="noStrike" spc="-1">
                <a:solidFill>
                  <a:srgbClr val="000000"/>
                </a:solidFill>
                <a:latin typeface="Perpetua"/>
              </a:rPr>
              <a:t>mostly associated with progressive valvular lesions in RHD</a:t>
            </a:r>
            <a:endParaRPr lang="en-US" sz="24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IN" sz="2400" b="0" strike="noStrike" spc="-1">
                <a:solidFill>
                  <a:srgbClr val="000000"/>
                </a:solidFill>
                <a:latin typeface="Perpetua"/>
              </a:rPr>
              <a:t>HLA-DR53, HLA-DQA, HLA-DR4, HLA-DR9</a:t>
            </a:r>
            <a:endParaRPr lang="en-US" sz="24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Components of Adaptive Immune Response in addition to HLA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 - CTLA 4 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IN" sz="4000" b="1" strike="noStrike" spc="-1">
                <a:solidFill>
                  <a:srgbClr val="000000"/>
                </a:solidFill>
                <a:latin typeface="Franklin Gothic Book"/>
              </a:rPr>
              <a:t>Genetic susceptibility to RF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Others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914400" y="1447920"/>
            <a:ext cx="7772040" cy="495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Components of Innate Immune Response: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Ficolin 2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Mannose binding Lectin 2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Receptor for Fc Fragments of IgG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Toll Like Receptor 2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Cytokine Genes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TNF </a:t>
            </a:r>
            <a:r>
              <a:rPr lang="el-GR" sz="2600" b="0" strike="noStrike" spc="-1">
                <a:solidFill>
                  <a:srgbClr val="000000"/>
                </a:solidFill>
                <a:latin typeface="Times New Roman"/>
              </a:rPr>
              <a:t>α</a:t>
            </a:r>
            <a:r>
              <a:rPr lang="en-US" sz="2600" b="0" strike="noStrike" spc="-1">
                <a:solidFill>
                  <a:srgbClr val="000000"/>
                </a:solidFill>
                <a:latin typeface="Times New Roman"/>
              </a:rPr>
              <a:t> and TGF </a:t>
            </a:r>
            <a:r>
              <a:rPr lang="el-GR" sz="2600" b="0" strike="noStrike" spc="-1">
                <a:solidFill>
                  <a:srgbClr val="000000"/>
                </a:solidFill>
                <a:latin typeface="Times New Roman"/>
              </a:rPr>
              <a:t>β</a:t>
            </a:r>
            <a:r>
              <a:rPr lang="en-US" sz="2600" b="0" strike="noStrike" spc="-1">
                <a:solidFill>
                  <a:srgbClr val="000000"/>
                </a:solidFill>
                <a:latin typeface="Times New Roman"/>
              </a:rPr>
              <a:t>, IL 1 receptor A, IL – 10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Times New Roman"/>
              </a:rPr>
              <a:t>B cell alloantigens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Environment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>
                <a:solidFill>
                  <a:srgbClr val="000000"/>
                </a:solidFill>
                <a:latin typeface="Perpetua"/>
              </a:rPr>
              <a:t>Overcrowding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>
                <a:solidFill>
                  <a:srgbClr val="000000"/>
                </a:solidFill>
                <a:latin typeface="Perpetua"/>
              </a:rPr>
              <a:t>Poverty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>
                <a:solidFill>
                  <a:srgbClr val="000000"/>
                </a:solidFill>
                <a:latin typeface="Perpetua"/>
              </a:rPr>
              <a:t>Poor nutrition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>
                <a:solidFill>
                  <a:srgbClr val="000000"/>
                </a:solidFill>
                <a:latin typeface="Perpetua"/>
              </a:rPr>
              <a:t>Poor hygiene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>
                <a:solidFill>
                  <a:srgbClr val="000000"/>
                </a:solidFill>
                <a:latin typeface="Perpetua"/>
              </a:rPr>
              <a:t>Poor access to health care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>
                <a:solidFill>
                  <a:srgbClr val="000000"/>
                </a:solidFill>
                <a:latin typeface="Perpetua"/>
              </a:rPr>
              <a:t>Rapid spread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>
                <a:solidFill>
                  <a:srgbClr val="000000"/>
                </a:solidFill>
                <a:latin typeface="Perpetua"/>
              </a:rPr>
              <a:t>Lack of primary prevention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>
                <a:solidFill>
                  <a:srgbClr val="000000"/>
                </a:solidFill>
                <a:latin typeface="Perpetua"/>
              </a:rPr>
              <a:t>Lack of secondary prevention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57200" y="1505880"/>
            <a:ext cx="8229240" cy="1469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1295280" y="3200400"/>
            <a:ext cx="6400440" cy="1599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  <p:pic>
        <p:nvPicPr>
          <p:cNvPr id="293" name="Picture 2"/>
          <p:cNvPicPr/>
          <p:nvPr/>
        </p:nvPicPr>
        <p:blipFill>
          <a:blip r:embed="rId2"/>
          <a:stretch/>
        </p:blipFill>
        <p:spPr>
          <a:xfrm>
            <a:off x="142920" y="428760"/>
            <a:ext cx="8879760" cy="5998680"/>
          </a:xfrm>
          <a:prstGeom prst="rect">
            <a:avLst/>
          </a:prstGeom>
          <a:ln w="9525">
            <a:solidFill>
              <a:srgbClr val="FF00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85000"/>
              <a:buFont typeface="Wingdings 2" charset="2"/>
              <a:buChar char=""/>
            </a:pPr>
            <a:r>
              <a:rPr lang="en-IN" sz="2800" b="0" strike="noStrike" spc="-1">
                <a:solidFill>
                  <a:srgbClr val="000000"/>
                </a:solidFill>
                <a:latin typeface="Perpetua"/>
              </a:rPr>
              <a:t>The inflammatory process causes damage to collagen fibrils and connective tissue ground substance (fibrinoid degeneration).</a:t>
            </a:r>
            <a:endParaRPr lang="en-US" sz="28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8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85000"/>
              <a:buFont typeface="Wingdings 2" charset="2"/>
              <a:buChar char=""/>
            </a:pPr>
            <a:r>
              <a:rPr lang="en-IN" sz="2800" b="0" strike="noStrike" spc="-1">
                <a:solidFill>
                  <a:srgbClr val="000000"/>
                </a:solidFill>
                <a:latin typeface="Perpetua"/>
              </a:rPr>
              <a:t>Classified as connective tissue or collagen vascular disease.</a:t>
            </a:r>
            <a:endParaRPr lang="en-US" sz="28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8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85000"/>
              <a:buFont typeface="Wingdings 2" charset="2"/>
              <a:buChar char=""/>
            </a:pPr>
            <a:r>
              <a:rPr lang="en-IN" sz="2800" b="0" strike="noStrike" spc="-1">
                <a:solidFill>
                  <a:srgbClr val="000000"/>
                </a:solidFill>
                <a:latin typeface="Perpetua"/>
              </a:rPr>
              <a:t>There is additional generalized vasculitis-like inflammation throughout the body.</a:t>
            </a:r>
            <a:endParaRPr lang="en-US" sz="28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IN" sz="6600" b="1" strike="noStrike" spc="-1">
                <a:solidFill>
                  <a:srgbClr val="000000"/>
                </a:solidFill>
                <a:latin typeface="Franklin Gothic Book"/>
              </a:rPr>
              <a:t>PATHOLOGY</a:t>
            </a:r>
            <a:endParaRPr lang="en-US" sz="6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914400" y="1447920"/>
            <a:ext cx="7772040" cy="5028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" charset="2"/>
              <a:buChar char=""/>
            </a:pPr>
            <a:r>
              <a:rPr lang="en-IN" sz="2400" b="0" strike="noStrike" spc="-1" dirty="0">
                <a:solidFill>
                  <a:srgbClr val="000000"/>
                </a:solidFill>
                <a:latin typeface="Perpetua"/>
              </a:rPr>
              <a:t>Inflammation of sub-</a:t>
            </a:r>
            <a:r>
              <a:rPr lang="en-IN" sz="2400" b="0" strike="noStrike" spc="-1" dirty="0" err="1">
                <a:solidFill>
                  <a:srgbClr val="000000"/>
                </a:solidFill>
                <a:latin typeface="Perpetua"/>
              </a:rPr>
              <a:t>epicardial</a:t>
            </a:r>
            <a:r>
              <a:rPr lang="en-IN" sz="2400" b="0" strike="noStrike" spc="-1" dirty="0">
                <a:solidFill>
                  <a:srgbClr val="000000"/>
                </a:solidFill>
                <a:latin typeface="Perpetua"/>
              </a:rPr>
              <a:t>, sub-</a:t>
            </a:r>
            <a:r>
              <a:rPr lang="en-IN" sz="2400" b="0" strike="noStrike" spc="-1" dirty="0" err="1">
                <a:solidFill>
                  <a:srgbClr val="000000"/>
                </a:solidFill>
                <a:latin typeface="Perpetua"/>
              </a:rPr>
              <a:t>endocardial</a:t>
            </a:r>
            <a:r>
              <a:rPr lang="en-IN" sz="2400" b="0" strike="noStrike" spc="-1" dirty="0">
                <a:solidFill>
                  <a:srgbClr val="000000"/>
                </a:solidFill>
                <a:latin typeface="Perpetua"/>
              </a:rPr>
              <a:t> and </a:t>
            </a:r>
            <a:r>
              <a:rPr lang="en-IN" sz="2400" b="0" strike="noStrike" spc="-1" dirty="0" err="1">
                <a:solidFill>
                  <a:srgbClr val="000000"/>
                </a:solidFill>
                <a:latin typeface="Perpetua"/>
              </a:rPr>
              <a:t>perivascular</a:t>
            </a:r>
            <a:r>
              <a:rPr lang="en-IN" sz="2400" b="0" strike="noStrike" spc="-1" dirty="0">
                <a:solidFill>
                  <a:srgbClr val="000000"/>
                </a:solidFill>
                <a:latin typeface="Perpetua"/>
              </a:rPr>
              <a:t> connective tissue.</a:t>
            </a:r>
            <a:endParaRPr lang="en-US" sz="24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" charset="2"/>
              <a:buChar char=""/>
            </a:pPr>
            <a:r>
              <a:rPr lang="en-IN" sz="2400" b="0" strike="noStrike" spc="-1" dirty="0">
                <a:solidFill>
                  <a:srgbClr val="000000"/>
                </a:solidFill>
                <a:latin typeface="Perpetua"/>
              </a:rPr>
              <a:t>Characterized by ASCHOFF BODY (Hallmark of Rheumatic </a:t>
            </a:r>
            <a:r>
              <a:rPr lang="en-IN" sz="2400" b="0" strike="noStrike" spc="-1" dirty="0" err="1">
                <a:solidFill>
                  <a:srgbClr val="000000"/>
                </a:solidFill>
                <a:latin typeface="Perpetua"/>
              </a:rPr>
              <a:t>Carditis</a:t>
            </a:r>
            <a:r>
              <a:rPr lang="en-IN" sz="2400" b="0" strike="noStrike" spc="-1" dirty="0">
                <a:solidFill>
                  <a:srgbClr val="000000"/>
                </a:solidFill>
                <a:latin typeface="Perpetua"/>
              </a:rPr>
              <a:t>)</a:t>
            </a:r>
            <a:endParaRPr lang="en-US" sz="24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IN" sz="2400" b="0" strike="noStrike" spc="-1" dirty="0">
                <a:solidFill>
                  <a:srgbClr val="000000"/>
                </a:solidFill>
                <a:latin typeface="Perpetua"/>
              </a:rPr>
              <a:t>They may be found in </a:t>
            </a:r>
            <a:r>
              <a:rPr lang="en-IN" sz="2400" b="0" strike="noStrike" spc="-1" dirty="0" err="1">
                <a:solidFill>
                  <a:srgbClr val="000000"/>
                </a:solidFill>
                <a:latin typeface="Perpetua"/>
              </a:rPr>
              <a:t>endocardium</a:t>
            </a:r>
            <a:r>
              <a:rPr lang="en-IN" sz="2400" b="0" strike="noStrike" spc="-1" dirty="0">
                <a:solidFill>
                  <a:srgbClr val="000000"/>
                </a:solidFill>
                <a:latin typeface="Perpetua"/>
              </a:rPr>
              <a:t>, myocardium &amp; pericardium</a:t>
            </a:r>
            <a:endParaRPr lang="en-US" sz="2400" b="0" strike="noStrike" spc="-1" dirty="0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IN" sz="2400" b="0" strike="noStrike" spc="-1" dirty="0" smtClean="0">
                <a:solidFill>
                  <a:srgbClr val="000000"/>
                </a:solidFill>
                <a:latin typeface="Perpetua"/>
              </a:rPr>
              <a:t>     </a:t>
            </a:r>
            <a:endParaRPr lang="en-US" sz="2400" b="0" strike="noStrike" spc="-1" dirty="0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IN" sz="4000" b="1" strike="noStrike" spc="-1">
                <a:solidFill>
                  <a:srgbClr val="000000"/>
                </a:solidFill>
                <a:latin typeface="Franklin Gothic Book"/>
              </a:rPr>
              <a:t>CARDITIS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4" name="Picture 2" descr="Image result for aschoff bo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733800"/>
            <a:ext cx="6781800" cy="28765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609600" y="533400"/>
            <a:ext cx="7772040" cy="5715000"/>
          </a:xfrm>
        </p:spPr>
        <p:txBody>
          <a:bodyPr/>
          <a:lstStyle/>
          <a:p>
            <a:r>
              <a:rPr lang="en-US" sz="2800" b="1" dirty="0"/>
              <a:t>Lack of myocardial </a:t>
            </a:r>
            <a:r>
              <a:rPr lang="en-US" sz="2800" b="1" dirty="0" smtClean="0"/>
              <a:t>damage</a:t>
            </a:r>
          </a:p>
          <a:p>
            <a:endParaRPr lang="en-US" sz="2400" b="1" dirty="0"/>
          </a:p>
          <a:p>
            <a:r>
              <a:rPr lang="en-US" sz="2400" dirty="0"/>
              <a:t>Numerous clinical, imaging, and pathological studies indicate that rheumatic </a:t>
            </a:r>
          </a:p>
          <a:p>
            <a:r>
              <a:rPr lang="en-US" sz="2400" dirty="0"/>
              <a:t>fever does not cause myocardial damage.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Myocardial </a:t>
            </a:r>
            <a:r>
              <a:rPr lang="en-US" sz="2400" dirty="0"/>
              <a:t>necrosis is </a:t>
            </a:r>
            <a:r>
              <a:rPr lang="en-US" sz="2400" dirty="0" smtClean="0"/>
              <a:t>rarely </a:t>
            </a:r>
            <a:r>
              <a:rPr lang="en-US" sz="2400" dirty="0"/>
              <a:t>observed in </a:t>
            </a:r>
            <a:r>
              <a:rPr lang="en-US" sz="2400" dirty="0" err="1"/>
              <a:t>endomyocardial</a:t>
            </a:r>
            <a:r>
              <a:rPr lang="en-US" sz="2400" dirty="0"/>
              <a:t> </a:t>
            </a:r>
            <a:r>
              <a:rPr lang="en-US" sz="2400" dirty="0" smtClean="0"/>
              <a:t>biopsy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Levels </a:t>
            </a:r>
            <a:r>
              <a:rPr lang="en-US" sz="2400" dirty="0"/>
              <a:t>of circulating biomarkers of myocardial damage, </a:t>
            </a:r>
            <a:r>
              <a:rPr lang="en-US" sz="2400" dirty="0" smtClean="0"/>
              <a:t>such </a:t>
            </a:r>
            <a:r>
              <a:rPr lang="en-US" sz="2400" dirty="0"/>
              <a:t>as </a:t>
            </a:r>
            <a:r>
              <a:rPr lang="en-US" sz="2400" dirty="0" err="1"/>
              <a:t>troponins</a:t>
            </a:r>
            <a:r>
              <a:rPr lang="en-US" sz="2400" dirty="0"/>
              <a:t> and </a:t>
            </a:r>
            <a:r>
              <a:rPr lang="en-US" sz="2400" dirty="0" err="1"/>
              <a:t>creatine</a:t>
            </a:r>
            <a:r>
              <a:rPr lang="en-US" sz="2400" dirty="0"/>
              <a:t> </a:t>
            </a:r>
            <a:r>
              <a:rPr lang="en-US" sz="2400" dirty="0" err="1"/>
              <a:t>kinase</a:t>
            </a:r>
            <a:r>
              <a:rPr lang="en-US" sz="2400" dirty="0"/>
              <a:t>, </a:t>
            </a:r>
            <a:r>
              <a:rPr lang="en-US" sz="2400" dirty="0" smtClean="0"/>
              <a:t>have </a:t>
            </a:r>
            <a:r>
              <a:rPr lang="en-US" sz="2400" dirty="0"/>
              <a:t>been reported to be normal, or only </a:t>
            </a:r>
          </a:p>
          <a:p>
            <a:r>
              <a:rPr lang="en-US" sz="2400" dirty="0"/>
              <a:t>insignificantly </a:t>
            </a:r>
            <a:r>
              <a:rPr lang="en-US" sz="2400" dirty="0" smtClean="0"/>
              <a:t>increased</a:t>
            </a:r>
            <a:r>
              <a:rPr lang="en-US" sz="2400" dirty="0"/>
              <a:t>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 err="1" smtClean="0"/>
              <a:t>Echocardiographic</a:t>
            </a:r>
            <a:r>
              <a:rPr lang="en-US" sz="2400" dirty="0" smtClean="0"/>
              <a:t> </a:t>
            </a:r>
            <a:r>
              <a:rPr lang="en-US" sz="2400" dirty="0"/>
              <a:t>study of acute rheumatic fever demonstrated preserved myocardial systolic function, regardless of the </a:t>
            </a:r>
            <a:r>
              <a:rPr lang="en-US" sz="2400" dirty="0" smtClean="0"/>
              <a:t>severity </a:t>
            </a:r>
            <a:r>
              <a:rPr lang="en-US" sz="2400" dirty="0"/>
              <a:t>of </a:t>
            </a:r>
            <a:r>
              <a:rPr lang="en-US" sz="2400" dirty="0" err="1"/>
              <a:t>valvular</a:t>
            </a:r>
            <a:r>
              <a:rPr lang="en-US" sz="2400" dirty="0"/>
              <a:t> involvement and heart </a:t>
            </a:r>
            <a:r>
              <a:rPr lang="en-US" sz="2400" dirty="0" smtClean="0"/>
              <a:t>failure.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557280" y="-71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IN" sz="4000" b="1" strike="noStrike" spc="-1">
                <a:solidFill>
                  <a:srgbClr val="000000"/>
                </a:solidFill>
                <a:latin typeface="Franklin Gothic Book"/>
              </a:rPr>
              <a:t>McCallum’s patch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300" name="Picture 2"/>
          <p:cNvPicPr/>
          <p:nvPr/>
        </p:nvPicPr>
        <p:blipFill>
          <a:blip r:embed="rId2"/>
          <a:stretch/>
        </p:blipFill>
        <p:spPr>
          <a:xfrm>
            <a:off x="571320" y="1285920"/>
            <a:ext cx="7000560" cy="4709520"/>
          </a:xfrm>
          <a:prstGeom prst="rect">
            <a:avLst/>
          </a:prstGeom>
          <a:ln w="9525">
            <a:noFill/>
          </a:ln>
        </p:spPr>
      </p:pic>
      <p:sp>
        <p:nvSpPr>
          <p:cNvPr id="301" name="CustomShape 2"/>
          <p:cNvSpPr/>
          <p:nvPr/>
        </p:nvSpPr>
        <p:spPr>
          <a:xfrm>
            <a:off x="571320" y="6068880"/>
            <a:ext cx="72147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IN" sz="1800" b="1" strike="noStrike" spc="-1">
                <a:solidFill>
                  <a:srgbClr val="C00000"/>
                </a:solidFill>
                <a:latin typeface="Perpetua"/>
              </a:rPr>
              <a:t>McCallum’s patch:</a:t>
            </a:r>
            <a:r>
              <a:rPr lang="en-IN" sz="1800" b="1" strike="noStrike" spc="-1">
                <a:solidFill>
                  <a:srgbClr val="000000"/>
                </a:solidFill>
                <a:latin typeface="Perpetua"/>
              </a:rPr>
              <a:t> Gross finding of endocardial thickening in the posterior wall of LA due to inflammation as well as ‘jet’-trauma .</a:t>
            </a:r>
            <a:endParaRPr lang="en-IN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714240" y="-2142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IN" sz="4000" b="1" strike="noStrike" spc="-1">
                <a:solidFill>
                  <a:srgbClr val="000000"/>
                </a:solidFill>
                <a:latin typeface="Franklin Gothic Book"/>
              </a:rPr>
              <a:t>Rheumatic Verrucae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303" name="Picture 3"/>
          <p:cNvPicPr/>
          <p:nvPr/>
        </p:nvPicPr>
        <p:blipFill>
          <a:blip r:embed="rId2"/>
          <a:stretch/>
        </p:blipFill>
        <p:spPr>
          <a:xfrm>
            <a:off x="533400" y="838200"/>
            <a:ext cx="7313400" cy="3550920"/>
          </a:xfrm>
          <a:prstGeom prst="rect">
            <a:avLst/>
          </a:prstGeom>
          <a:ln w="9525">
            <a:noFill/>
          </a:ln>
        </p:spPr>
      </p:pic>
      <p:sp>
        <p:nvSpPr>
          <p:cNvPr id="304" name="CustomShape 2"/>
          <p:cNvSpPr/>
          <p:nvPr/>
        </p:nvSpPr>
        <p:spPr>
          <a:xfrm>
            <a:off x="360" y="4724400"/>
            <a:ext cx="9143640" cy="21222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IN" sz="2000" b="1" strike="noStrike" spc="-1" dirty="0">
                <a:solidFill>
                  <a:srgbClr val="C00000"/>
                </a:solidFill>
                <a:latin typeface="Perpetua"/>
              </a:rPr>
              <a:t>-</a:t>
            </a:r>
            <a:r>
              <a:rPr lang="en-IN" sz="2000" b="1" strike="noStrike" spc="-1" dirty="0">
                <a:solidFill>
                  <a:srgbClr val="000000"/>
                </a:solidFill>
                <a:latin typeface="Perpetua"/>
              </a:rPr>
              <a:t>Due to progressive inflammation causing necrotic collagen to project outwards from the valve, On which platelet thrombi deposit. </a:t>
            </a:r>
            <a:endParaRPr lang="en-IN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2000" b="1" strike="noStrike" spc="-1" dirty="0">
                <a:solidFill>
                  <a:srgbClr val="000000"/>
                </a:solidFill>
                <a:latin typeface="Perpetua"/>
              </a:rPr>
              <a:t>- Rheumatic </a:t>
            </a:r>
            <a:r>
              <a:rPr lang="en-IN" sz="2000" b="1" strike="noStrike" spc="-1" dirty="0" err="1">
                <a:solidFill>
                  <a:srgbClr val="000000"/>
                </a:solidFill>
                <a:latin typeface="Perpetua"/>
              </a:rPr>
              <a:t>verrucae</a:t>
            </a:r>
            <a:r>
              <a:rPr lang="en-IN" sz="2000" b="1" strike="noStrike" spc="-1" dirty="0">
                <a:solidFill>
                  <a:srgbClr val="000000"/>
                </a:solidFill>
                <a:latin typeface="Perpetua"/>
              </a:rPr>
              <a:t> occur on the </a:t>
            </a:r>
            <a:r>
              <a:rPr lang="en-IN" sz="2000" b="1" strike="noStrike" spc="-1" dirty="0" err="1">
                <a:solidFill>
                  <a:srgbClr val="000000"/>
                </a:solidFill>
                <a:latin typeface="Perpetua"/>
              </a:rPr>
              <a:t>atrial</a:t>
            </a:r>
            <a:r>
              <a:rPr lang="en-IN" sz="2000" b="1" strike="noStrike" spc="-1" dirty="0">
                <a:solidFill>
                  <a:srgbClr val="000000"/>
                </a:solidFill>
                <a:latin typeface="Perpetua"/>
              </a:rPr>
              <a:t> surface  at sites of valve closure </a:t>
            </a:r>
            <a:endParaRPr lang="en-IN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2000" b="1" strike="noStrike" spc="-1" dirty="0">
                <a:solidFill>
                  <a:srgbClr val="000000"/>
                </a:solidFill>
                <a:latin typeface="Perpetua"/>
              </a:rPr>
              <a:t>and on the </a:t>
            </a:r>
            <a:r>
              <a:rPr lang="en-IN" sz="2000" b="1" strike="noStrike" spc="-1" dirty="0" err="1">
                <a:solidFill>
                  <a:srgbClr val="000000"/>
                </a:solidFill>
                <a:latin typeface="Perpetua"/>
              </a:rPr>
              <a:t>chordae</a:t>
            </a:r>
            <a:r>
              <a:rPr lang="en-IN" sz="2000" b="1" strike="noStrike" spc="-1" dirty="0">
                <a:solidFill>
                  <a:srgbClr val="000000"/>
                </a:solidFill>
                <a:latin typeface="Perpetua"/>
              </a:rPr>
              <a:t>. </a:t>
            </a:r>
            <a:endParaRPr lang="en-IN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2000" b="1" strike="noStrike" spc="-1" dirty="0">
                <a:solidFill>
                  <a:srgbClr val="000000"/>
                </a:solidFill>
                <a:latin typeface="Perpetua"/>
              </a:rPr>
              <a:t>-The valves become </a:t>
            </a:r>
            <a:r>
              <a:rPr lang="en-IN" sz="2000" b="1" strike="noStrike" spc="-1" dirty="0" err="1">
                <a:solidFill>
                  <a:srgbClr val="000000"/>
                </a:solidFill>
                <a:latin typeface="Perpetua"/>
              </a:rPr>
              <a:t>edematous</a:t>
            </a:r>
            <a:r>
              <a:rPr lang="en-IN" sz="2000" b="1" strike="noStrike" spc="-1" dirty="0">
                <a:solidFill>
                  <a:srgbClr val="000000"/>
                </a:solidFill>
                <a:latin typeface="Perpetua"/>
              </a:rPr>
              <a:t> thickened and vascularised.</a:t>
            </a:r>
            <a:endParaRPr lang="en-IN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Leading cause of </a:t>
            </a:r>
            <a:r>
              <a:rPr lang="en-US" sz="2400" b="0" i="1" strike="noStrike" spc="-1">
                <a:solidFill>
                  <a:srgbClr val="000000"/>
                </a:solidFill>
                <a:latin typeface="Perpetua"/>
              </a:rPr>
              <a:t>acquired</a:t>
            </a: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 heart disease in children and young adults worldwide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Systemic inflammatory disease initiated by pharyngeal infection with group A beta Hemolytic streptococci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a/c inflammation of  heart , joints , skin , subcutaneous tissue,CNS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 Now classified as a connective tissue / collagen vascular disease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PATHOGENESIS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762000" y="1905000"/>
            <a:ext cx="7772040" cy="45716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haryngeal </a:t>
            </a:r>
            <a:r>
              <a:rPr lang="en-US" sz="2400" dirty="0"/>
              <a:t>infection with GAS leads to activation of</a:t>
            </a:r>
          </a:p>
          <a:p>
            <a:r>
              <a:rPr lang="en-US" sz="2400" dirty="0"/>
              <a:t>cells of the innate immune system. 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Neutrophils,macrophages</a:t>
            </a:r>
            <a:r>
              <a:rPr lang="en-US" sz="2400" dirty="0"/>
              <a:t>, and </a:t>
            </a:r>
            <a:r>
              <a:rPr lang="en-US" sz="2400" dirty="0" err="1"/>
              <a:t>dendritic</a:t>
            </a:r>
            <a:r>
              <a:rPr lang="en-US" sz="2400" dirty="0"/>
              <a:t> cells </a:t>
            </a:r>
            <a:r>
              <a:rPr lang="en-US" sz="2400" dirty="0" err="1"/>
              <a:t>phagocytose</a:t>
            </a:r>
            <a:r>
              <a:rPr lang="en-US" sz="2400" dirty="0"/>
              <a:t> </a:t>
            </a:r>
            <a:r>
              <a:rPr lang="en-US" sz="2400" dirty="0" smtClean="0"/>
              <a:t>the Bacteria</a:t>
            </a:r>
            <a:r>
              <a:rPr lang="en-US" sz="2400" dirty="0"/>
              <a:t>, and then present antigens to T cells, </a:t>
            </a:r>
            <a:r>
              <a:rPr lang="en-US" sz="2400" dirty="0" smtClean="0"/>
              <a:t>in turn </a:t>
            </a:r>
            <a:r>
              <a:rPr lang="en-US" sz="2400" dirty="0"/>
              <a:t>leading to activation of </a:t>
            </a:r>
            <a:r>
              <a:rPr lang="en-US" sz="2400" dirty="0" err="1"/>
              <a:t>humoral</a:t>
            </a:r>
            <a:r>
              <a:rPr lang="en-US" sz="2400" dirty="0"/>
              <a:t> and cellular immune responses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The immune response becomes</a:t>
            </a:r>
          </a:p>
          <a:p>
            <a:r>
              <a:rPr lang="en-US" sz="2400" dirty="0"/>
              <a:t>cross-reactive with human tissues in susceptible</a:t>
            </a:r>
          </a:p>
          <a:p>
            <a:r>
              <a:rPr lang="en-US" sz="2400" dirty="0" smtClean="0"/>
              <a:t>Individuals( </a:t>
            </a:r>
            <a:r>
              <a:rPr lang="en-US" sz="2400" b="1" dirty="0"/>
              <a:t>MOLECULAR </a:t>
            </a:r>
            <a:r>
              <a:rPr lang="en-US" sz="2400" b="1" dirty="0" smtClean="0"/>
              <a:t>MIMICRY)</a:t>
            </a:r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shot_2021-07-25-23-27-45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Cross Reactors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914400" y="1447920"/>
            <a:ext cx="374868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Group A carbohydrate </a:t>
            </a:r>
            <a:r>
              <a:rPr lang="en-US" sz="2600" b="0" strike="noStrike" spc="-1" dirty="0" smtClean="0">
                <a:solidFill>
                  <a:srgbClr val="000000"/>
                </a:solidFill>
                <a:latin typeface="Perpetua"/>
              </a:rPr>
              <a:t>-N 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acetyl Beta D Glucosamine(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GlcNAc</a:t>
            </a:r>
            <a:r>
              <a:rPr lang="en-US" sz="2600" b="0" strike="noStrike" spc="-1" dirty="0" smtClean="0">
                <a:solidFill>
                  <a:srgbClr val="000000"/>
                </a:solidFill>
                <a:latin typeface="Perpetua"/>
              </a:rPr>
              <a:t>)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 smtClean="0">
                <a:solidFill>
                  <a:srgbClr val="000000"/>
                </a:solidFill>
                <a:latin typeface="Perpetua"/>
              </a:rPr>
              <a:t>Streptococcal 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M </a:t>
            </a:r>
            <a:r>
              <a:rPr lang="en-US" sz="2600" b="0" strike="noStrike" spc="-1" dirty="0" smtClean="0">
                <a:solidFill>
                  <a:srgbClr val="000000"/>
                </a:solidFill>
                <a:latin typeface="Perpetua"/>
              </a:rPr>
              <a:t>protein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</a:pPr>
            <a:r>
              <a:rPr lang="en-US" sz="2600" b="0" strike="noStrike" spc="-1" dirty="0" smtClean="0">
                <a:solidFill>
                  <a:srgbClr val="000000"/>
                </a:solidFill>
                <a:latin typeface="Perpetua"/>
              </a:rPr>
              <a:t> </a:t>
            </a: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 err="1" smtClean="0">
                <a:solidFill>
                  <a:srgbClr val="000000"/>
                </a:solidFill>
                <a:latin typeface="Perpetua"/>
              </a:rPr>
              <a:t>GlcNAc</a:t>
            </a:r>
            <a:endParaRPr lang="en-US" sz="2600" b="0" strike="noStrike" spc="-1" dirty="0" smtClean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13" name="TextShape 3"/>
          <p:cNvSpPr txBox="1"/>
          <p:nvPr/>
        </p:nvSpPr>
        <p:spPr>
          <a:xfrm>
            <a:off x="4800600" y="1295400"/>
            <a:ext cx="374868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Laminin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and laminar basement membrane of </a:t>
            </a:r>
            <a:r>
              <a:rPr lang="en-US" sz="2600" b="0" strike="noStrike" spc="-1" dirty="0" smtClean="0">
                <a:solidFill>
                  <a:srgbClr val="000000"/>
                </a:solidFill>
                <a:latin typeface="Perpetua"/>
              </a:rPr>
              <a:t>valves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 smtClean="0">
                <a:solidFill>
                  <a:srgbClr val="000000"/>
                </a:solidFill>
                <a:latin typeface="Perpetua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Cardiac Myosin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 smtClean="0">
                <a:solidFill>
                  <a:srgbClr val="000000"/>
                </a:solidFill>
                <a:latin typeface="Perpetua"/>
              </a:rPr>
              <a:t>Dopamine 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receptors,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Gangliosides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,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Tubulin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in neuronal cells.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shot_2021-07-25-23-41-29-8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CURRENT PATHOGENESIS…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609600" y="0"/>
            <a:ext cx="7772040" cy="7239000"/>
          </a:xfrm>
        </p:spPr>
        <p:txBody>
          <a:bodyPr/>
          <a:lstStyle/>
          <a:p>
            <a:r>
              <a:rPr lang="en-US" sz="2400" dirty="0" smtClean="0"/>
              <a:t>Pathological </a:t>
            </a:r>
            <a:r>
              <a:rPr lang="en-US" sz="2400" dirty="0"/>
              <a:t>findings and immunological </a:t>
            </a:r>
            <a:r>
              <a:rPr lang="en-US" sz="2400" dirty="0" smtClean="0"/>
              <a:t>studies </a:t>
            </a:r>
            <a:r>
              <a:rPr lang="en-US" sz="2400" dirty="0"/>
              <a:t>suggest that the primary site of </a:t>
            </a:r>
            <a:r>
              <a:rPr lang="en-US" sz="2400" dirty="0" smtClean="0"/>
              <a:t>rheumatic-fever-related </a:t>
            </a:r>
            <a:r>
              <a:rPr lang="en-US" sz="2400" dirty="0"/>
              <a:t>damage is the </a:t>
            </a:r>
            <a:r>
              <a:rPr lang="en-US" sz="2400" dirty="0" err="1"/>
              <a:t>subendothelial</a:t>
            </a:r>
            <a:r>
              <a:rPr lang="en-US" sz="2400" dirty="0"/>
              <a:t> collagen matrix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Upon streptococcal infection, an M protein </a:t>
            </a:r>
            <a:r>
              <a:rPr lang="en-US" sz="2400" dirty="0" err="1"/>
              <a:t>N­terminus</a:t>
            </a:r>
            <a:endParaRPr lang="en-US" sz="2400" dirty="0"/>
          </a:p>
          <a:p>
            <a:r>
              <a:rPr lang="en-US" sz="2400" dirty="0"/>
              <a:t>domain binds to the CB3 region in collagen type IV.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interaction initiates an </a:t>
            </a:r>
            <a:r>
              <a:rPr lang="en-US" sz="2400" dirty="0" smtClean="0"/>
              <a:t>Antibody </a:t>
            </a:r>
            <a:r>
              <a:rPr lang="en-US" sz="2400" dirty="0"/>
              <a:t>response to the collagen that </a:t>
            </a:r>
            <a:r>
              <a:rPr lang="en-US" sz="2400" dirty="0" smtClean="0"/>
              <a:t>might </a:t>
            </a:r>
            <a:r>
              <a:rPr lang="en-US" sz="2400" dirty="0"/>
              <a:t>lead to systemic targeting of collagen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20210731_222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74676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shot_2021-07-31-22-22-33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686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 fontScale="88500" lnSpcReduction="10000"/>
          </a:bodyPr>
          <a:lstStyle/>
          <a:p>
            <a:pPr>
              <a:lnSpc>
                <a:spcPct val="100000"/>
              </a:lnSpc>
            </a:pPr>
            <a:r>
              <a:rPr lang="en-IN" sz="4000" b="1" strike="noStrike" spc="-1">
                <a:solidFill>
                  <a:srgbClr val="000000"/>
                </a:solidFill>
                <a:latin typeface="Franklin Gothic Book"/>
              </a:rPr>
              <a:t>Immunopathogenesis of Rheumatic Valvulitis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914400" y="1447920"/>
            <a:ext cx="7772040" cy="510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80000" lnSpcReduction="20000"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IN" sz="2800" b="0" strike="noStrike" spc="-1" dirty="0">
                <a:solidFill>
                  <a:srgbClr val="000000"/>
                </a:solidFill>
                <a:latin typeface="Perpetua"/>
              </a:rPr>
              <a:t>Auto-Abs home in, damage and inflame the valve endothelium (? </a:t>
            </a:r>
            <a:r>
              <a:rPr lang="en-IN" sz="2800" b="0" strike="noStrike" spc="-1" dirty="0" err="1">
                <a:solidFill>
                  <a:srgbClr val="000000"/>
                </a:solidFill>
                <a:latin typeface="Perpetua"/>
              </a:rPr>
              <a:t>Laminin</a:t>
            </a:r>
            <a:r>
              <a:rPr lang="en-IN" sz="2800" b="0" strike="noStrike" spc="-1" dirty="0">
                <a:solidFill>
                  <a:srgbClr val="000000"/>
                </a:solidFill>
                <a:latin typeface="Perpetua"/>
              </a:rPr>
              <a:t>)</a:t>
            </a:r>
            <a:endParaRPr lang="en-US" sz="28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IN" sz="2800" b="0" strike="noStrike" spc="-1" dirty="0">
                <a:solidFill>
                  <a:srgbClr val="000000"/>
                </a:solidFill>
                <a:latin typeface="Perpetua"/>
              </a:rPr>
              <a:t>Complement mediated injury takes over </a:t>
            </a:r>
            <a:endParaRPr lang="en-US" sz="28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IN" sz="2800" b="0" strike="noStrike" spc="-1" dirty="0" err="1">
                <a:solidFill>
                  <a:srgbClr val="000000"/>
                </a:solidFill>
                <a:latin typeface="Perpetua"/>
              </a:rPr>
              <a:t>Upregulation</a:t>
            </a:r>
            <a:r>
              <a:rPr lang="en-IN" sz="2800" b="0" strike="noStrike" spc="-1" dirty="0">
                <a:solidFill>
                  <a:srgbClr val="000000"/>
                </a:solidFill>
                <a:latin typeface="Perpetua"/>
              </a:rPr>
              <a:t> of VCAM-1 occurs on endothelial surface</a:t>
            </a:r>
            <a:endParaRPr lang="en-US" sz="28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IN" sz="2800" b="0" strike="noStrike" spc="-1" dirty="0">
                <a:solidFill>
                  <a:srgbClr val="000000"/>
                </a:solidFill>
                <a:latin typeface="Perpetua"/>
              </a:rPr>
              <a:t>T cell mediated extensive injury and tissue infiltration via VCAM-1</a:t>
            </a:r>
            <a:endParaRPr lang="en-US" sz="28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IN" sz="2800" b="0" strike="noStrike" spc="-1" dirty="0">
                <a:solidFill>
                  <a:srgbClr val="000000"/>
                </a:solidFill>
                <a:latin typeface="Perpetua"/>
              </a:rPr>
              <a:t> </a:t>
            </a:r>
            <a:endParaRPr lang="en-US" sz="28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IN" sz="2800" b="0" strike="noStrike" spc="-1" dirty="0">
                <a:solidFill>
                  <a:srgbClr val="000000"/>
                </a:solidFill>
                <a:latin typeface="Perpetua"/>
              </a:rPr>
              <a:t>CD4+ TH1 mediated </a:t>
            </a:r>
            <a:r>
              <a:rPr lang="en-IN" sz="2800" b="0" strike="noStrike" spc="-1" dirty="0" err="1">
                <a:solidFill>
                  <a:srgbClr val="000000"/>
                </a:solidFill>
                <a:latin typeface="Perpetua"/>
              </a:rPr>
              <a:t>granulomatous</a:t>
            </a:r>
            <a:r>
              <a:rPr lang="en-IN" sz="2800" b="0" strike="noStrike" spc="-1" dirty="0">
                <a:solidFill>
                  <a:srgbClr val="000000"/>
                </a:solidFill>
                <a:latin typeface="Perpetua"/>
              </a:rPr>
              <a:t> inflammation</a:t>
            </a:r>
            <a:endParaRPr lang="en-US" sz="28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IN" sz="2800" b="0" strike="noStrike" spc="-1" dirty="0">
                <a:solidFill>
                  <a:srgbClr val="000000"/>
                </a:solidFill>
                <a:latin typeface="Perpetua"/>
              </a:rPr>
              <a:t>IFN gamma and TNF alpha mediated fibrosis, Low IL4 production</a:t>
            </a:r>
            <a:endParaRPr lang="en-US" sz="28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IN" sz="2800" b="0" strike="noStrike" spc="-1" dirty="0" err="1">
                <a:solidFill>
                  <a:srgbClr val="000000"/>
                </a:solidFill>
                <a:latin typeface="Perpetua"/>
              </a:rPr>
              <a:t>Neovascularization</a:t>
            </a:r>
            <a:r>
              <a:rPr lang="en-IN" sz="2800" b="0" strike="noStrike" spc="-1" dirty="0">
                <a:solidFill>
                  <a:srgbClr val="000000"/>
                </a:solidFill>
                <a:latin typeface="Perpetua"/>
              </a:rPr>
              <a:t>, persistence of inflammation &amp; scarring </a:t>
            </a:r>
            <a:endParaRPr lang="en-US" sz="2800" b="0" strike="noStrike" spc="-1" dirty="0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IMMUNOPATHOGENESIS – A TWO HIT HYPOTHESIS</a:t>
            </a:r>
            <a:endParaRPr lang="en-US" sz="2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 Auto-Abs home in, damage and inflame the valve endothelium (? </a:t>
            </a:r>
            <a:r>
              <a:rPr kumimoji="0" lang="en-I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Laminin</a:t>
            </a: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Complement</a:t>
            </a: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mediated injury takes over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Upregulation</a:t>
            </a: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of</a:t>
            </a: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VCAM-1 </a:t>
            </a: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occurs on endothelial surface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 T cell mediated extensive injury and tissue infiltration via VCAM-1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I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Epitope</a:t>
            </a: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spreading – </a:t>
            </a:r>
            <a:r>
              <a:rPr kumimoji="0" lang="en-I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vimentin</a:t>
            </a: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myosin, ? </a:t>
            </a:r>
            <a:r>
              <a:rPr kumimoji="0" lang="en-I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Ags</a:t>
            </a: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on VICs)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CD4+ TH1 </a:t>
            </a: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mediated </a:t>
            </a:r>
            <a:r>
              <a:rPr kumimoji="0" lang="en-I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granulomatous</a:t>
            </a: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inflammation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IFN gamma and TNF alpha </a:t>
            </a: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mediated fibrosis, Low IL4 production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Neovascularization</a:t>
            </a: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persistence of inflammation &amp; scarring </a:t>
            </a:r>
            <a:endParaRPr kumimoji="0" lang="en-IN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IN" sz="4000" b="1" strike="noStrike" spc="-1">
                <a:solidFill>
                  <a:srgbClr val="000000"/>
                </a:solidFill>
                <a:latin typeface="Franklin Gothic Book"/>
              </a:rPr>
              <a:t>Rheumatic Valvulitis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5" name="Picture 4" descr="Screenshot_2021-07-25-23-25-40-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915400" cy="5981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EPIDEMIOLOGY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278" name="Content Placeholder 5"/>
          <p:cNvPicPr/>
          <p:nvPr/>
        </p:nvPicPr>
        <p:blipFill>
          <a:blip r:embed="rId2"/>
          <a:stretch/>
        </p:blipFill>
        <p:spPr>
          <a:xfrm>
            <a:off x="284040" y="1523880"/>
            <a:ext cx="8859600" cy="4647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4800"/>
            <a:ext cx="862968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696464"/>
                </a:solidFill>
                <a:latin typeface="Franklin Gothic Book"/>
              </a:rPr>
              <a:t>CLINICAL FEATURES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1" strike="noStrike" spc="-1" dirty="0">
                <a:solidFill>
                  <a:srgbClr val="000000"/>
                </a:solidFill>
                <a:latin typeface="Perpetua"/>
              </a:rPr>
              <a:t> </a:t>
            </a:r>
            <a:r>
              <a:rPr lang="en-US" sz="3200" b="1" strike="noStrike" spc="-1" dirty="0">
                <a:solidFill>
                  <a:srgbClr val="000000"/>
                </a:solidFill>
                <a:latin typeface="Bradley Hand ITC"/>
              </a:rPr>
              <a:t>LICKS   THE   JOINTS,    BITES  THE </a:t>
            </a:r>
            <a:r>
              <a:rPr lang="en-US" sz="3200" b="1" strike="noStrike" spc="-1" dirty="0" smtClean="0">
                <a:solidFill>
                  <a:srgbClr val="000000"/>
                </a:solidFill>
                <a:latin typeface="Bradley Hand ITC"/>
              </a:rPr>
              <a:t>HEART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</a:pPr>
            <a:endParaRPr lang="en-US" sz="3200" b="1" spc="-1" dirty="0" smtClean="0">
              <a:solidFill>
                <a:srgbClr val="000000"/>
              </a:solidFill>
              <a:latin typeface="Bradley Hand ITC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</a:pPr>
            <a:endParaRPr lang="en-US" sz="3200" b="1" strike="noStrike" spc="-1" dirty="0" smtClean="0">
              <a:solidFill>
                <a:srgbClr val="000000"/>
              </a:solidFill>
              <a:latin typeface="Bradley Hand ITC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</a:pPr>
            <a:r>
              <a:rPr lang="en-US" sz="3200" b="1" spc="-1" dirty="0" smtClean="0">
                <a:solidFill>
                  <a:srgbClr val="000000"/>
                </a:solidFill>
                <a:latin typeface="Bradley Hand ITC"/>
              </a:rPr>
              <a:t>                                </a:t>
            </a:r>
            <a:endParaRPr lang="en-US" sz="3200" b="0" strike="noStrike" spc="-1" dirty="0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3200" b="0" strike="noStrike" spc="-1" dirty="0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3200" b="0" strike="noStrike" spc="-1" dirty="0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68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Typical attack of rheumatic fever follows an episode of streptococcal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pharyngitis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after a latent period of 2 to 3 week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1" strike="noStrike" spc="-1" dirty="0">
                <a:solidFill>
                  <a:srgbClr val="000000"/>
                </a:solidFill>
                <a:latin typeface="Perpetua"/>
              </a:rPr>
              <a:t>One third 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of patients who develop rheumatic fever do so </a:t>
            </a:r>
            <a:r>
              <a:rPr lang="en-US" sz="2600" b="1" strike="noStrike" spc="-1" dirty="0">
                <a:solidFill>
                  <a:srgbClr val="000000"/>
                </a:solidFill>
                <a:latin typeface="Perpetua"/>
              </a:rPr>
              <a:t>after asymptomatic 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GAS, and </a:t>
            </a:r>
            <a:r>
              <a:rPr lang="en-US" sz="2600" b="1" strike="noStrike" spc="-1" dirty="0">
                <a:solidFill>
                  <a:srgbClr val="000000"/>
                </a:solidFill>
                <a:latin typeface="Perpetua"/>
              </a:rPr>
              <a:t>in outbreaks, up 58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% of patients have no symptoms of </a:t>
            </a:r>
            <a:r>
              <a:rPr lang="en-US" sz="2600" b="0" strike="noStrike" spc="-1" dirty="0" err="1" smtClean="0">
                <a:solidFill>
                  <a:srgbClr val="000000"/>
                </a:solidFill>
                <a:latin typeface="Perpetua"/>
              </a:rPr>
              <a:t>pharyngitis</a:t>
            </a:r>
            <a:endParaRPr lang="en-US" sz="2600" b="0" strike="noStrike" spc="-1" dirty="0" smtClean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endParaRPr lang="en-US" sz="2600" spc="-1" dirty="0" smtClean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0" strike="noStrike" spc="-1" dirty="0" smtClean="0">
                <a:solidFill>
                  <a:srgbClr val="000000"/>
                </a:solidFill>
                <a:latin typeface="Perpetua"/>
              </a:rPr>
              <a:t>Age group – 5-15 years</a:t>
            </a: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 fontScale="88500"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b="1" u="sng" strike="noStrike" spc="-1">
                <a:solidFill>
                  <a:srgbClr val="696464"/>
                </a:solidFill>
                <a:uFillTx/>
                <a:latin typeface="Franklin Gothic Book"/>
              </a:rPr>
              <a:t>Arthritis</a:t>
            </a:r>
            <a:r>
              <a:t/>
            </a:r>
            <a:br/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70" name="TextShape 2"/>
          <p:cNvSpPr txBox="1"/>
          <p:nvPr/>
        </p:nvSpPr>
        <p:spPr>
          <a:xfrm>
            <a:off x="380880" y="1066680"/>
            <a:ext cx="7772040" cy="5790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Joint involvement is more common (almost 100%), and more severe in young adults than in teenagers (82%) and children (66%).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 typically described as “migratory,”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affected joint may be inflamed for only a few days to 1 week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At the onset of the illness the joint involvement is asymmetric and usually affects the lower limbs.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Monoarthritis has been reported in 17% to 25%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large joints such as the knees, ankles, elbows &amp; wrists most frequently involved.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If joint swelling persists after 4 weeks- consider other conditions, such as juvenile idiopathic arthritis or SLE.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304920" y="38088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3500" b="1" strike="noStrike" spc="-1">
                <a:solidFill>
                  <a:srgbClr val="000000"/>
                </a:solidFill>
                <a:latin typeface="Perpetua"/>
              </a:rPr>
              <a:t>Jaccoud arthritis or arthropathy (or chronic post–rheumatic fever arthropathy)</a:t>
            </a:r>
            <a:endParaRPr lang="en-US" sz="35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occur after repeated attacks of rheumatic fever and results from recurrent inflammation of the fibrous articular capsule.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There is ulnar deviation of the fingers, especially the fourth and fifth fingers,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 usually painless, and there are no signs of inflammation. 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373" name="Picture 4" descr="Cover"/>
          <p:cNvPicPr/>
          <p:nvPr/>
        </p:nvPicPr>
        <p:blipFill>
          <a:blip r:embed="rId2"/>
          <a:stretch/>
        </p:blipFill>
        <p:spPr>
          <a:xfrm>
            <a:off x="1447920" y="4495680"/>
            <a:ext cx="6032160" cy="1926720"/>
          </a:xfrm>
          <a:prstGeom prst="rect">
            <a:avLst/>
          </a:prstGeom>
          <a:ln w="63500">
            <a:solidFill>
              <a:srgbClr val="FFFFFF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 fontScale="88500"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b="1" u="sng" strike="noStrike" spc="-1">
                <a:solidFill>
                  <a:srgbClr val="696464"/>
                </a:solidFill>
                <a:uFillTx/>
                <a:latin typeface="Franklin Gothic Book"/>
              </a:rPr>
              <a:t>CARDITIS</a:t>
            </a:r>
            <a:r>
              <a:t/>
            </a:r>
            <a:br/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75" name="TextShape 2"/>
          <p:cNvSpPr txBox="1"/>
          <p:nvPr/>
        </p:nvSpPr>
        <p:spPr>
          <a:xfrm>
            <a:off x="914400" y="914400"/>
            <a:ext cx="7772040" cy="5714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Carditis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is the most serious manifestation of rheumatic fever because it may lead to chronic RHD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Incidence of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carditis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in rheumatic fever varies with the </a:t>
            </a:r>
            <a:r>
              <a:rPr lang="en-US" sz="2600" b="0" strike="noStrike" spc="-1" dirty="0" smtClean="0">
                <a:solidFill>
                  <a:srgbClr val="000000"/>
                </a:solidFill>
                <a:latin typeface="Perpetua"/>
              </a:rPr>
              <a:t>age-</a:t>
            </a: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     90% to 92% of children under age 3 years, 50% of children age 3 to 6 years, in 32% of teenagers age 14 to 17 years, and only in 15% of adults with a first attack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77" name="TextShape 2"/>
          <p:cNvSpPr txBox="1"/>
          <p:nvPr/>
        </p:nvSpPr>
        <p:spPr>
          <a:xfrm>
            <a:off x="914400" y="457200"/>
            <a:ext cx="7772040" cy="5562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3200" b="1" u="sng" strike="noStrike" spc="-1">
                <a:solidFill>
                  <a:srgbClr val="000000"/>
                </a:solidFill>
                <a:uFillTx/>
                <a:latin typeface="Perpetua"/>
              </a:rPr>
              <a:t>Myocarditis</a:t>
            </a:r>
            <a:endParaRPr lang="en-US" sz="32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 in the absence of valvulitis is unlikely to be rheumatic in origin.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 It should be accompanied by an apical systolic or basal diastolic murmur.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 Patients with myocarditis may develop cardiomegaly and CHF.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Myocardial damage may manifest with electrocardiographic changes, which include varying degrees of heart block.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It occurs in 5% to 10% of the initial episodes and is more frequent during recurrences of rheumatic fever.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79" name="TextShape 2"/>
          <p:cNvSpPr txBox="1"/>
          <p:nvPr/>
        </p:nvSpPr>
        <p:spPr>
          <a:xfrm>
            <a:off x="685800" y="7621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1" u="sng" strike="noStrike" spc="-1">
                <a:solidFill>
                  <a:srgbClr val="000000"/>
                </a:solidFill>
                <a:uFillTx/>
                <a:latin typeface="Perpetua"/>
              </a:rPr>
              <a:t>PERICARDITIS</a:t>
            </a: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Pericarditis can be detected clinically in about 10% of patients.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 associated with anterior chest pain  and a pericardial friction rub may be detected on  examination.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The pericardial effusion may sometimes be large, but cardiac tamponade is rare, and constrictive pericarditis does not occur.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533520" y="380880"/>
            <a:ext cx="7772040" cy="6248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1" u="sng" strike="noStrike" spc="-1">
                <a:solidFill>
                  <a:srgbClr val="000000"/>
                </a:solidFill>
                <a:uFillTx/>
                <a:latin typeface="Perpetua"/>
              </a:rPr>
              <a:t>ENDOCARDITIS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The most common valvular lesion is mitral regurgitation causing an apical pansystolic murmur. Aortic regurgitation is less common. 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Stenotic lesions are uncommon in the early stages of the disease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Transient apical mid-diastolic murmur (Carey-Coombs) may occur . 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In patients with a history of previous RHD, a change in the character of the murmurs or the appearance of a new murmur will indicate the presence of acute rheumatic 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383" name="Content Placeholder 3" descr="Picture1.png"/>
          <p:cNvPicPr/>
          <p:nvPr/>
        </p:nvPicPr>
        <p:blipFill>
          <a:blip r:embed="rId2"/>
          <a:stretch/>
        </p:blipFill>
        <p:spPr>
          <a:xfrm>
            <a:off x="914400" y="1828800"/>
            <a:ext cx="7391160" cy="373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80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lnSpcReduction="10000"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Four patterns of incidence of rheumatic fever over past 150 years.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Curve A – preantibiotic fall in the incidence of RF, typical of industrialised countries.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Curve B – persistent high incidence in regions with no comprehensive programme for prevention – Africa, middle east, eastern europe, south america, indeginous communities of australia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Curve C – post antibiotic fall – countries with programmes for primary and secondary prevention – cuba, costa rica, martinique and guadeloupe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Curve D- fall and rise in incidence in countries like the Soviet Republics of central Asia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4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380880" y="-1522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696464"/>
                </a:solidFill>
                <a:latin typeface="Franklin Gothic Book"/>
              </a:rPr>
              <a:t>MITRAL VALVE INVOLVEMENT</a:t>
            </a:r>
            <a:endParaRPr lang="en-US" sz="32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914400" y="1143000"/>
            <a:ext cx="7772040" cy="5409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88000" lnSpcReduction="20000"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Most common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valvular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involvement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Pathogenesis of MR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Valvulitis</a:t>
            </a: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Mitral annular dilatation </a:t>
            </a:r>
            <a:r>
              <a:rPr lang="en-US" sz="2600" b="0" strike="noStrike" spc="-1" dirty="0" smtClean="0">
                <a:solidFill>
                  <a:srgbClr val="000000"/>
                </a:solidFill>
                <a:latin typeface="Perpetua"/>
              </a:rPr>
              <a:t> (96%)</a:t>
            </a: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Leaflet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prolapse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</a:t>
            </a:r>
            <a:r>
              <a:rPr lang="en-US" sz="2600" spc="-1" dirty="0" smtClean="0">
                <a:solidFill>
                  <a:srgbClr val="000000"/>
                </a:solidFill>
                <a:latin typeface="Perpetua"/>
              </a:rPr>
              <a:t>–more common anterior(94%)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 smtClean="0">
                <a:solidFill>
                  <a:srgbClr val="000000"/>
                </a:solidFill>
                <a:latin typeface="Perpetua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chordal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</a:t>
            </a:r>
            <a:r>
              <a:rPr lang="en-US" sz="2600" b="0" strike="noStrike" spc="-1" dirty="0" smtClean="0">
                <a:solidFill>
                  <a:srgbClr val="000000"/>
                </a:solidFill>
                <a:latin typeface="Perpetua"/>
              </a:rPr>
              <a:t>elongation(90%)</a:t>
            </a: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600" b="0" i="1" strike="noStrike" spc="-1" dirty="0">
                <a:solidFill>
                  <a:srgbClr val="000000"/>
                </a:solidFill>
                <a:latin typeface="Perpetua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Chordal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rupture </a:t>
            </a:r>
          </a:p>
          <a:p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Valvulitis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</a:t>
            </a:r>
          </a:p>
          <a:p>
            <a:pPr marL="1645920" lvl="5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Font typeface="Symbol" charset="2"/>
              <a:buChar char=""/>
            </a:pPr>
            <a:r>
              <a:rPr lang="en-US" sz="2600" b="0" strike="noStrike" spc="-1" dirty="0" err="1">
                <a:solidFill>
                  <a:srgbClr val="000000"/>
                </a:solidFill>
                <a:latin typeface="Perpetua"/>
              </a:rPr>
              <a:t>verrucous</a:t>
            </a: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formation</a:t>
            </a:r>
          </a:p>
          <a:p>
            <a:pPr marL="1645920" lvl="5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Font typeface="Symbol" charset="2"/>
              <a:buChar char=""/>
            </a:pP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nodules along the line of closure of valves</a:t>
            </a:r>
          </a:p>
          <a:p>
            <a:pPr marL="1645920" indent="-228240">
              <a:lnSpc>
                <a:spcPct val="100000"/>
              </a:lnSpc>
              <a:spcBef>
                <a:spcPts val="371"/>
              </a:spcBef>
              <a:tabLst>
                <a:tab pos="0" algn="l"/>
              </a:tabLst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1645920" indent="-228240">
              <a:lnSpc>
                <a:spcPct val="100000"/>
              </a:lnSpc>
              <a:spcBef>
                <a:spcPts val="371"/>
              </a:spcBef>
              <a:tabLst>
                <a:tab pos="0" algn="l"/>
              </a:tabLst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lvl="2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0" strike="noStrike" spc="-1" dirty="0">
                <a:solidFill>
                  <a:srgbClr val="000000"/>
                </a:solidFill>
                <a:latin typeface="Perpetua"/>
              </a:rPr>
              <a:t> Linear relationship between the severity of MR during the first episode of RF and subsequent RHD.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Sydenham chorea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89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More common in females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Prevalence : 5–36%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Description: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 quasi purposive involuntary movement which subsides with sleep or sedation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Emotional lability, incordination, muscular weakness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fretful, irritable, inattentive to schoolwork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clumsiness and a tendency to drop objects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Change in handwriting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4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91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87500"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Latent period – 1- 8 months after a GAS infection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Recurrence- uncommon; sometime with pregnancy / OCP usage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Usually fully recover in 6 weeks, rarely upto 6 months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23% pure rheumatic chorea developed MS in 20 yr follow up &amp; 27% in 30 yr period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Inflammatory markers  &amp; ASO titres may be normal ( long latent period)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533520" y="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696464"/>
                </a:solidFill>
                <a:latin typeface="Franklin Gothic Book"/>
              </a:rPr>
              <a:t>Differential diagnosis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393" name="Picture 2"/>
          <p:cNvPicPr/>
          <p:nvPr/>
        </p:nvPicPr>
        <p:blipFill>
          <a:blip r:embed="rId2"/>
          <a:stretch/>
        </p:blipFill>
        <p:spPr>
          <a:xfrm>
            <a:off x="304920" y="1447920"/>
            <a:ext cx="8838720" cy="50288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 fontScale="88500"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696464"/>
                </a:solidFill>
                <a:latin typeface="Franklin Gothic Book"/>
              </a:rPr>
              <a:t>SUBCUTANEOUS NODULES</a:t>
            </a:r>
            <a:r>
              <a:t/>
            </a:r>
            <a:br/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95" name="TextShape 2"/>
          <p:cNvSpPr txBox="1"/>
          <p:nvPr/>
        </p:nvSpPr>
        <p:spPr>
          <a:xfrm>
            <a:off x="914400" y="914400"/>
            <a:ext cx="7772040" cy="510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97000"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usually firm, painless, and freely movable .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The nodules vary in size from 0.5 to 2 cm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 tend to occur in crops .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SITE -over bony prominences and extensor tendon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scalp, especially the occiput, and the spinous processes of the vertebrae, elbows, wrists, knees, ankles and Achilles tendon</a:t>
            </a:r>
          </a:p>
          <a:p>
            <a:pPr marL="548640" indent="-228240">
              <a:lnSpc>
                <a:spcPct val="100000"/>
              </a:lnSpc>
              <a:spcBef>
                <a:spcPts val="37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Lasts for 1-2 weeks, rarely to a month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Multiple crops of nodules may be related to the severity of the rheumatic carditis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397" name="Picture 2" descr="Image result for subcutaneous nodule in rheumatic fever pathology"/>
          <p:cNvPicPr/>
          <p:nvPr/>
        </p:nvPicPr>
        <p:blipFill>
          <a:blip r:embed="rId2"/>
          <a:srcRect l="10034" t="15031" r="12226" b="16491"/>
          <a:stretch/>
        </p:blipFill>
        <p:spPr>
          <a:xfrm>
            <a:off x="1295280" y="1447920"/>
            <a:ext cx="6324120" cy="48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304920" y="22860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 fontScale="88500"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Erythema Marginatum</a:t>
            </a:r>
            <a:r>
              <a:t/>
            </a:r>
            <a:br/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99" name="TextShape 2"/>
          <p:cNvSpPr txBox="1"/>
          <p:nvPr/>
        </p:nvSpPr>
        <p:spPr>
          <a:xfrm>
            <a:off x="228600" y="106668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 less common manifestation of rheumatic fever and occurs on the upper arms or trunk but not the face .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rash is evanescent, pink, and nonpruritic.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 Extends centrifugally and has an irregular, serpiginous border.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The rash may also become more prominent after a hot shower.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usually occurs in patients with carditis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400" name="Picture 2" descr="Image result for erythema marginatum"/>
          <p:cNvPicPr/>
          <p:nvPr/>
        </p:nvPicPr>
        <p:blipFill>
          <a:blip r:embed="rId2"/>
          <a:srcRect l="6269" t="21713" r="36051" b="18162"/>
          <a:stretch/>
        </p:blipFill>
        <p:spPr>
          <a:xfrm>
            <a:off x="5257800" y="3886200"/>
            <a:ext cx="3428640" cy="2666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IN" sz="4000" b="1" strike="noStrike" spc="-1">
                <a:solidFill>
                  <a:srgbClr val="C00000"/>
                </a:solidFill>
                <a:latin typeface="Franklin Gothic Book"/>
              </a:rPr>
              <a:t>DIAGNOSIS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402" name="Picture 2"/>
          <p:cNvPicPr/>
          <p:nvPr/>
        </p:nvPicPr>
        <p:blipFill>
          <a:blip r:embed="rId2"/>
          <a:stretch/>
        </p:blipFill>
        <p:spPr>
          <a:xfrm>
            <a:off x="2819520" y="1600200"/>
            <a:ext cx="3504960" cy="4955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914400" y="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696464"/>
                </a:solidFill>
                <a:latin typeface="Franklin Gothic Book"/>
              </a:rPr>
              <a:t>Original Duckett Jones criteria, 1944</a:t>
            </a:r>
            <a:endParaRPr lang="en-US" sz="28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404" name="Content Placeholder 3" descr="Picture1.png"/>
          <p:cNvPicPr/>
          <p:nvPr/>
        </p:nvPicPr>
        <p:blipFill>
          <a:blip r:embed="rId2"/>
          <a:stretch/>
        </p:blipFill>
        <p:spPr>
          <a:xfrm>
            <a:off x="457200" y="1371600"/>
            <a:ext cx="8229240" cy="5177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696464"/>
                </a:solidFill>
                <a:latin typeface="Franklin Gothic Book"/>
              </a:rPr>
              <a:t>Modified Jones criteria, 1956</a:t>
            </a:r>
            <a:endParaRPr lang="en-US" sz="32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406" name="Content Placeholder 5" descr="Picture1.png"/>
          <p:cNvPicPr/>
          <p:nvPr/>
        </p:nvPicPr>
        <p:blipFill>
          <a:blip r:embed="rId2"/>
          <a:stretch/>
        </p:blipFill>
        <p:spPr>
          <a:xfrm>
            <a:off x="304920" y="1590840"/>
            <a:ext cx="8610120" cy="4885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AGENT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/>
          <p:nvPr/>
        </p:nvPicPr>
        <p:blipFill>
          <a:blip r:embed="rId2"/>
          <a:srcRect l="7516" t="3959" b="4998"/>
          <a:stretch/>
        </p:blipFill>
        <p:spPr>
          <a:xfrm>
            <a:off x="609600" y="1295400"/>
            <a:ext cx="7620000" cy="4800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696464"/>
                </a:solidFill>
                <a:latin typeface="Franklin Gothic Book"/>
              </a:rPr>
              <a:t>Revised Jones criteria, 1965</a:t>
            </a:r>
            <a:endParaRPr lang="en-US" sz="32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408" name="Content Placeholder 3" descr="Picture3.png"/>
          <p:cNvPicPr/>
          <p:nvPr/>
        </p:nvPicPr>
        <p:blipFill>
          <a:blip r:embed="rId2"/>
          <a:stretch/>
        </p:blipFill>
        <p:spPr>
          <a:xfrm>
            <a:off x="457200" y="1447920"/>
            <a:ext cx="7772040" cy="2805480"/>
          </a:xfrm>
          <a:prstGeom prst="rect">
            <a:avLst/>
          </a:prstGeom>
          <a:ln w="0">
            <a:noFill/>
          </a:ln>
        </p:spPr>
      </p:pic>
      <p:pic>
        <p:nvPicPr>
          <p:cNvPr id="409" name="Picture 4" descr="Picture2.png"/>
          <p:cNvPicPr/>
          <p:nvPr/>
        </p:nvPicPr>
        <p:blipFill>
          <a:blip r:embed="rId3"/>
          <a:stretch/>
        </p:blipFill>
        <p:spPr>
          <a:xfrm>
            <a:off x="533520" y="4724280"/>
            <a:ext cx="7582320" cy="152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696464"/>
                </a:solidFill>
                <a:latin typeface="Franklin Gothic Book"/>
              </a:rPr>
              <a:t>Jones criteria update, 1992</a:t>
            </a:r>
            <a:endParaRPr lang="en-US" sz="32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411" name="Content Placeholder 3" descr="Picture4.png"/>
          <p:cNvPicPr/>
          <p:nvPr/>
        </p:nvPicPr>
        <p:blipFill>
          <a:blip r:embed="rId2"/>
          <a:stretch/>
        </p:blipFill>
        <p:spPr>
          <a:xfrm>
            <a:off x="533520" y="1447920"/>
            <a:ext cx="7772040" cy="3189960"/>
          </a:xfrm>
          <a:prstGeom prst="rect">
            <a:avLst/>
          </a:prstGeom>
          <a:ln w="0">
            <a:noFill/>
          </a:ln>
        </p:spPr>
      </p:pic>
      <p:pic>
        <p:nvPicPr>
          <p:cNvPr id="412" name="Picture 4" descr="Picture5.png"/>
          <p:cNvPicPr/>
          <p:nvPr/>
        </p:nvPicPr>
        <p:blipFill>
          <a:blip r:embed="rId3"/>
          <a:stretch/>
        </p:blipFill>
        <p:spPr>
          <a:xfrm>
            <a:off x="304920" y="5029200"/>
            <a:ext cx="8374680" cy="152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414" name="Picture 2" descr="C:\Users\Administrator\Downloads\WhatsApp Image 2021-07-26 at 22.51.03.jpeg"/>
          <p:cNvPicPr/>
          <p:nvPr/>
        </p:nvPicPr>
        <p:blipFill>
          <a:blip r:embed="rId2"/>
          <a:stretch/>
        </p:blipFill>
        <p:spPr>
          <a:xfrm>
            <a:off x="457200" y="228600"/>
            <a:ext cx="8229240" cy="632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22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1" i="1" strike="noStrike" spc="-1">
                <a:solidFill>
                  <a:srgbClr val="000000"/>
                </a:solidFill>
                <a:latin typeface="Perpetua"/>
              </a:rPr>
              <a:t>For all</a:t>
            </a:r>
            <a:r>
              <a:rPr lang="en-US" sz="2600" b="1" strike="noStrike" spc="-1">
                <a:solidFill>
                  <a:srgbClr val="000000"/>
                </a:solidFill>
                <a:latin typeface="Perpetua"/>
              </a:rPr>
              <a:t> patient populations with evidence of preceding GAS infection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1" strike="noStrike" spc="-1">
                <a:solidFill>
                  <a:srgbClr val="000000"/>
                </a:solidFill>
                <a:latin typeface="Perpetua"/>
              </a:rPr>
              <a:t>Diagnosis: INITIAL ARF:     2 Major manifestations 	Or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1" strike="noStrike" spc="-1">
                <a:solidFill>
                  <a:srgbClr val="000000"/>
                </a:solidFill>
                <a:latin typeface="Perpetua"/>
              </a:rPr>
              <a:t>                 	1 major + 2minor manifestations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t/>
            </a:r>
            <a:br/>
            <a:r>
              <a:rPr lang="en-US" sz="2600" b="1" strike="noStrike" spc="-1">
                <a:solidFill>
                  <a:srgbClr val="000000"/>
                </a:solidFill>
                <a:latin typeface="Perpetua"/>
              </a:rPr>
              <a:t>Diagnosis: RECURRENT ARF: 2 Major 	or 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1" strike="noStrike" spc="-1">
                <a:solidFill>
                  <a:srgbClr val="000000"/>
                </a:solidFill>
                <a:latin typeface="Perpetua"/>
              </a:rPr>
              <a:t>		                1 major + 2 minor 	or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1" strike="noStrike" spc="-1">
                <a:solidFill>
                  <a:srgbClr val="000000"/>
                </a:solidFill>
                <a:latin typeface="Perpetua"/>
              </a:rPr>
              <a:t>		                3 minor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696464"/>
                </a:solidFill>
                <a:latin typeface="Franklin Gothic Book"/>
              </a:rPr>
              <a:t>WHO 2002-2003</a:t>
            </a:r>
            <a:endParaRPr lang="en-US" sz="32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416" name="Picture 2"/>
          <p:cNvPicPr/>
          <p:nvPr/>
        </p:nvPicPr>
        <p:blipFill>
          <a:blip r:embed="rId2"/>
          <a:srcRect t="44448"/>
          <a:stretch/>
        </p:blipFill>
        <p:spPr>
          <a:xfrm>
            <a:off x="533520" y="1600200"/>
            <a:ext cx="8305560" cy="44953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696464"/>
                </a:solidFill>
                <a:latin typeface="Franklin Gothic Book"/>
              </a:rPr>
              <a:t>WHO 2002-2003</a:t>
            </a:r>
            <a:endParaRPr lang="en-US" sz="32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418" name="Picture 2"/>
          <p:cNvPicPr/>
          <p:nvPr/>
        </p:nvPicPr>
        <p:blipFill>
          <a:blip r:embed="rId2"/>
          <a:srcRect b="54169"/>
          <a:stretch/>
        </p:blipFill>
        <p:spPr>
          <a:xfrm>
            <a:off x="380880" y="1676520"/>
            <a:ext cx="8305560" cy="43430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Evidence of GAS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24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Throat culture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The gold standard for diagnosing streptococcal pharyngitis.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Throat swabs should be inoculated on culture media within 5 hours.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Limitations:</a:t>
            </a:r>
          </a:p>
          <a:p>
            <a:pPr marL="1371600" lvl="4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Font typeface="StarSymbol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It does not differentiate between a carrier state and active infection.</a:t>
            </a:r>
          </a:p>
          <a:p>
            <a:pPr marL="1371600" lvl="4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Font typeface="StarSymbol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1/3 of patients with rheumatic fever give no history of a preceeding pharyngeal infection.</a:t>
            </a:r>
          </a:p>
          <a:p>
            <a:pPr marL="1371600" lvl="4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Font typeface="StarSymbol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 delay in obtaining results of throat cultures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4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26" name="TextShape 2"/>
          <p:cNvSpPr txBox="1"/>
          <p:nvPr/>
        </p:nvSpPr>
        <p:spPr>
          <a:xfrm>
            <a:off x="914400" y="762120"/>
            <a:ext cx="7772040" cy="5523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ANTISTREPTOLYSIN ANTIBODY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Perpetua"/>
            </a:endParaRP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Most widely used</a:t>
            </a:r>
          </a:p>
          <a:p>
            <a:endParaRPr lang="en-US" sz="2400" b="0" strike="noStrike" spc="-1">
              <a:solidFill>
                <a:srgbClr val="000000"/>
              </a:solidFill>
              <a:latin typeface="Perpetua"/>
            </a:endParaRP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Two fold rise in paired serum sample taken 2-4 weeks apart more specific than a single sample</a:t>
            </a:r>
          </a:p>
          <a:p>
            <a:pPr marL="822960" lvl="2" indent="-228240">
              <a:lnSpc>
                <a:spcPct val="100000"/>
              </a:lnSpc>
              <a:spcBef>
                <a:spcPts val="371"/>
              </a:spcBef>
              <a:buClr>
                <a:srgbClr val="E5B1AB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Appears             :7 to 10 days      after the infection </a:t>
            </a:r>
          </a:p>
          <a:p>
            <a:pPr marL="822960" lvl="2" indent="-228240">
              <a:lnSpc>
                <a:spcPct val="100000"/>
              </a:lnSpc>
              <a:spcBef>
                <a:spcPts val="371"/>
              </a:spcBef>
              <a:buClr>
                <a:srgbClr val="E5B1AB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peak detection :2 &amp; 3 weeks  after the onset of RF</a:t>
            </a:r>
          </a:p>
          <a:p>
            <a:pPr marL="822960" indent="-228240">
              <a:lnSpc>
                <a:spcPct val="100000"/>
              </a:lnSpc>
              <a:spcBef>
                <a:spcPts val="371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       maintained for 2-3 months before declining</a:t>
            </a:r>
          </a:p>
          <a:p>
            <a:pPr marL="822960" indent="-228240">
              <a:lnSpc>
                <a:spcPct val="100000"/>
              </a:lnSpc>
              <a:spcBef>
                <a:spcPts val="371"/>
              </a:spcBef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Perpetua"/>
            </a:endParaRP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ASO Titre 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 &gt; 240 Todd units in adults 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&gt;  320 Todd units in children &gt; 5 yrs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28" name="TextShape 2"/>
          <p:cNvSpPr txBox="1"/>
          <p:nvPr/>
        </p:nvSpPr>
        <p:spPr>
          <a:xfrm>
            <a:off x="914400" y="609480"/>
            <a:ext cx="7772040" cy="5790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94000"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Perpetua"/>
              </a:rPr>
              <a:t>Anti DNAse B</a:t>
            </a:r>
            <a:endParaRPr lang="en-US" sz="35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Perpetua"/>
              </a:rPr>
              <a:t>begin to rise 1 to 2 weeks and peak 6 to 8 weeks after  infection</a:t>
            </a:r>
          </a:p>
          <a:p>
            <a:pPr marL="274320" indent="-273960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Perpetua"/>
              </a:rPr>
              <a:t>Anti DNAse	 1:60 in preschool</a:t>
            </a:r>
          </a:p>
          <a:p>
            <a:pPr marL="274320" indent="-273960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Perpetua"/>
              </a:rPr>
              <a:t>                      1:480 in school age</a:t>
            </a:r>
          </a:p>
          <a:p>
            <a:pPr marL="274320" indent="-273960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Perpetua"/>
              </a:rPr>
              <a:t>                       1:340 in adult   ( NORMAL TITRE)</a:t>
            </a:r>
          </a:p>
          <a:p>
            <a:pPr marL="274320" indent="-273960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Perpetua"/>
              </a:rPr>
              <a:t>Single antibody test - ( only ASO) - 80-85%  </a:t>
            </a:r>
          </a:p>
          <a:p>
            <a:pPr marL="274320" indent="-273960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Perpetua"/>
              </a:rPr>
              <a:t>Multiple antibody test-  (ASO +ANTIDNase B) - 95-100% 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914400" y="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696464"/>
                </a:solidFill>
                <a:latin typeface="Franklin Gothic Book"/>
              </a:rPr>
              <a:t>ECG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30" name="TextShape 2"/>
          <p:cNvSpPr txBox="1"/>
          <p:nvPr/>
        </p:nvSpPr>
        <p:spPr>
          <a:xfrm>
            <a:off x="914400" y="1143000"/>
            <a:ext cx="7772040" cy="6171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58000" lnSpcReduction="20000"/>
          </a:bodyPr>
          <a:lstStyle/>
          <a:p>
            <a:pPr marL="274320" indent="-273960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3800" b="0" strike="noStrike" spc="-1">
                <a:solidFill>
                  <a:srgbClr val="000000"/>
                </a:solidFill>
                <a:latin typeface="Perpetua"/>
              </a:rPr>
              <a:t>Persistent sinus tachycardia &amp; an elevated sleeping pulse rate  are signs of carditis</a:t>
            </a:r>
          </a:p>
          <a:p>
            <a:pPr marL="274320" indent="-273960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3800" b="0" strike="noStrike" spc="-1">
                <a:solidFill>
                  <a:srgbClr val="000000"/>
                </a:solidFill>
                <a:latin typeface="Perpetua"/>
              </a:rPr>
              <a:t>2)Sinus bradycardia </a:t>
            </a:r>
          </a:p>
          <a:p>
            <a:pPr marL="274320" indent="-273960">
              <a:lnSpc>
                <a:spcPct val="15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3800" b="0" strike="noStrike" spc="-1">
                <a:solidFill>
                  <a:srgbClr val="000000"/>
                </a:solidFill>
                <a:latin typeface="Perpetua"/>
              </a:rPr>
              <a:t>     3) </a:t>
            </a:r>
            <a:r>
              <a:rPr lang="en-US" sz="3800" b="1" strike="noStrike" spc="-1">
                <a:solidFill>
                  <a:srgbClr val="000000"/>
                </a:solidFill>
                <a:latin typeface="Perpetua"/>
              </a:rPr>
              <a:t>PR prolongation</a:t>
            </a:r>
            <a:endParaRPr lang="en-US" sz="3800" b="0" strike="noStrike" spc="-1">
              <a:solidFill>
                <a:srgbClr val="000000"/>
              </a:solidFill>
              <a:latin typeface="Perpetua"/>
            </a:endParaRPr>
          </a:p>
          <a:p>
            <a:pPr marL="548640" lvl="1" indent="-228240">
              <a:lnSpc>
                <a:spcPct val="15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3800" b="1" strike="noStrike" spc="-1">
                <a:solidFill>
                  <a:srgbClr val="000000"/>
                </a:solidFill>
                <a:latin typeface="Perpetua"/>
              </a:rPr>
              <a:t>Seen in 20- 30% of cases</a:t>
            </a:r>
            <a:endParaRPr lang="en-US" sz="3800" b="0" strike="noStrike" spc="-1">
              <a:solidFill>
                <a:srgbClr val="000000"/>
              </a:solidFill>
              <a:latin typeface="Perpetua"/>
            </a:endParaRPr>
          </a:p>
          <a:p>
            <a:pPr marL="548640" lvl="1" indent="-228240">
              <a:lnSpc>
                <a:spcPct val="15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3800" b="1" strike="noStrike" spc="-1">
                <a:solidFill>
                  <a:srgbClr val="000000"/>
                </a:solidFill>
                <a:latin typeface="Perpetua"/>
              </a:rPr>
              <a:t>Proposed theory – due to vagal overactivity, myocardial inflmn</a:t>
            </a:r>
            <a:endParaRPr lang="en-US" sz="3800" b="0" strike="noStrike" spc="-1">
              <a:solidFill>
                <a:srgbClr val="000000"/>
              </a:solidFill>
              <a:latin typeface="Perpetua"/>
            </a:endParaRPr>
          </a:p>
          <a:p>
            <a:pPr marL="548640" lvl="1" indent="-228240">
              <a:lnSpc>
                <a:spcPct val="15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3800" b="1" strike="noStrike" spc="-1">
                <a:solidFill>
                  <a:srgbClr val="000000"/>
                </a:solidFill>
                <a:latin typeface="Perpetua"/>
              </a:rPr>
              <a:t>No correlation with carditis and future development of RHD</a:t>
            </a:r>
            <a:endParaRPr lang="en-US" sz="38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3800" b="0" strike="noStrike" spc="-1">
                <a:solidFill>
                  <a:srgbClr val="000000"/>
                </a:solidFill>
                <a:latin typeface="Perpetua"/>
              </a:rPr>
              <a:t>4) High grade AV block ,CHB</a:t>
            </a:r>
          </a:p>
          <a:p>
            <a:pPr marL="274320" indent="-273960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3800" b="0" strike="noStrike" spc="-1">
                <a:solidFill>
                  <a:srgbClr val="000000"/>
                </a:solidFill>
                <a:latin typeface="Perpetua"/>
              </a:rPr>
              <a:t>5) pericarditis </a:t>
            </a:r>
          </a:p>
          <a:p>
            <a:pPr marL="274320" indent="-273960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3800" b="0" strike="noStrike" spc="-1">
                <a:solidFill>
                  <a:srgbClr val="000000"/>
                </a:solidFill>
                <a:latin typeface="Perpetua"/>
              </a:rPr>
              <a:t>6) QT prolongation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38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 fontScale="88500"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Group A Streptococci:Components of Clinical Interest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52" name="TextShape 2"/>
          <p:cNvSpPr txBox="1"/>
          <p:nvPr/>
        </p:nvSpPr>
        <p:spPr>
          <a:xfrm>
            <a:off x="914400" y="1447920"/>
            <a:ext cx="7772040" cy="5181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Capsule: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Perpetua"/>
              </a:rPr>
              <a:t>Hyaluronic</a:t>
            </a: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 Acid: Non antigenic,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Perpetua"/>
              </a:rPr>
              <a:t>antiphagocytic</a:t>
            </a:r>
            <a:endParaRPr lang="en-US" sz="20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Cell Wall: 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Surface Protein:</a:t>
            </a:r>
          </a:p>
          <a:p>
            <a:pPr marL="822960" lvl="2" indent="-228240">
              <a:lnSpc>
                <a:spcPct val="100000"/>
              </a:lnSpc>
              <a:spcBef>
                <a:spcPts val="371"/>
              </a:spcBef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00000"/>
                </a:solidFill>
                <a:latin typeface="Perpetua"/>
              </a:rPr>
              <a:t>M protein: Type Specific Antigen</a:t>
            </a: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: Virulence factor</a:t>
            </a:r>
          </a:p>
          <a:p>
            <a:pPr marL="822960" lvl="2" indent="-228240">
              <a:lnSpc>
                <a:spcPct val="100000"/>
              </a:lnSpc>
              <a:spcBef>
                <a:spcPts val="371"/>
              </a:spcBef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T protein</a:t>
            </a:r>
          </a:p>
          <a:p>
            <a:pPr marL="822960" lvl="2" indent="-228240">
              <a:lnSpc>
                <a:spcPct val="100000"/>
              </a:lnSpc>
              <a:spcBef>
                <a:spcPts val="371"/>
              </a:spcBef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R protein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00000"/>
                </a:solidFill>
                <a:latin typeface="Perpetua"/>
              </a:rPr>
              <a:t>Group A carbohydrate: N acetyl glucosamine</a:t>
            </a: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+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Perpetua"/>
              </a:rPr>
              <a:t>Rhamnose</a:t>
            </a: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: Group specific antigen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 dirty="0" err="1">
                <a:solidFill>
                  <a:srgbClr val="000000"/>
                </a:solidFill>
                <a:latin typeface="Perpetua"/>
              </a:rPr>
              <a:t>Mucopeptides</a:t>
            </a: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: common to many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Perpetua"/>
              </a:rPr>
              <a:t>bacteriae</a:t>
            </a:r>
            <a:endParaRPr lang="en-US" sz="2000" b="0" strike="noStrike" spc="-1" dirty="0">
              <a:solidFill>
                <a:srgbClr val="000000"/>
              </a:solidFill>
              <a:latin typeface="Perpetua"/>
            </a:endParaRP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N Acetyl glucosamine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N Acetyl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Perpetua"/>
              </a:rPr>
              <a:t>muramic</a:t>
            </a: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Perpetua"/>
              </a:rPr>
              <a:t>acid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endParaRPr lang="en-US" sz="2000" spc="-1" dirty="0" smtClean="0">
              <a:solidFill>
                <a:srgbClr val="000000"/>
              </a:solidFill>
              <a:latin typeface="Perpetua"/>
            </a:endParaRP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Perpetua"/>
              </a:rPr>
              <a:t>Protoplast(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Perpetua"/>
              </a:rPr>
              <a:t>Cytoplasmic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Perpetua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membrane)</a:t>
            </a:r>
          </a:p>
          <a:p>
            <a:endParaRPr lang="en-US" sz="2000" b="0" strike="noStrike" spc="-1" dirty="0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Echocardiography in ARF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32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The significance: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Among various manifestation, carditis can cause death in acute stage or lead to long term morbidity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Echo is the only modality by which carditis can be assessed reliably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 fontScale="88500"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Doppler findings in rheumatic valvulitis 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34" name="TextShape 2"/>
          <p:cNvSpPr txBox="1"/>
          <p:nvPr/>
        </p:nvSpPr>
        <p:spPr>
          <a:xfrm>
            <a:off x="914400" y="1447920"/>
            <a:ext cx="3748680" cy="457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9B2D1F"/>
            </a:solidFill>
            <a:round/>
          </a:ln>
        </p:spPr>
        <p:txBody>
          <a:bodyPr lIns="90000" tIns="45000" rIns="90000" bIns="45000">
            <a:normAutofit fontScale="98500" lnSpcReduction="10000"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	MITRAL REGURGITATION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Seen in 2 views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In at least 1 view jet      length &gt;2cm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Peak velocity &gt; 3m/sec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Pan-systolic jet in at least one envelope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	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35" name="TextShape 3"/>
          <p:cNvSpPr txBox="1"/>
          <p:nvPr/>
        </p:nvSpPr>
        <p:spPr>
          <a:xfrm>
            <a:off x="4933800" y="1447920"/>
            <a:ext cx="3748680" cy="457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9B2D1F"/>
            </a:solidFill>
            <a:round/>
          </a:ln>
        </p:spPr>
        <p:txBody>
          <a:bodyPr lIns="90000" tIns="45000" rIns="90000" bIns="45000">
            <a:normAutofit fontScale="98500" lnSpcReduction="10000"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	AORTIC REGURGITATION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Seen in 2 views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In at least one view jet length &gt;1cm*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Peak velocity &gt;3m/sec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Pan-diastolic jet in at least one envelope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	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 fontScale="88500"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Morphological findings in echocardiogram in ARF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37" name="TextShape 2"/>
          <p:cNvSpPr txBox="1"/>
          <p:nvPr/>
        </p:nvSpPr>
        <p:spPr>
          <a:xfrm>
            <a:off x="914400" y="1447920"/>
            <a:ext cx="3748680" cy="457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9B2D1F"/>
            </a:solidFill>
            <a:round/>
          </a:ln>
        </p:spPr>
        <p:txBody>
          <a:bodyPr lIns="90000" tIns="45000" rIns="90000" bIns="45000">
            <a:normAutofit fontScale="94000" lnSpcReduction="10000"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        Acute mitral valve </a:t>
            </a:r>
          </a:p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Annular dilation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Chordal elongation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Chordal rupture resulting in flail leaflet with severe mitral regurgitation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Anterior (or less commonly posterior) leaflet tip prolapse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Beading/nodularity of leaflet tips</a:t>
            </a:r>
          </a:p>
        </p:txBody>
      </p:sp>
      <p:sp>
        <p:nvSpPr>
          <p:cNvPr id="438" name="TextShape 3"/>
          <p:cNvSpPr txBox="1"/>
          <p:nvPr/>
        </p:nvSpPr>
        <p:spPr>
          <a:xfrm>
            <a:off x="4933800" y="1447920"/>
            <a:ext cx="3748680" cy="457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9B2D1F"/>
            </a:solidFill>
            <a:round/>
          </a:ln>
        </p:spPr>
        <p:txBody>
          <a:bodyPr lIns="90000" tIns="45000" rIns="90000" bIns="45000"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       Aortic valve changes</a:t>
            </a:r>
          </a:p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Aortic valve changes in either acute or chronic carditis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Irregular or focal leaflet thickening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Coaptation defect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Restricted leaflet motion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Leaflet prolapse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40" name="TextShape 2"/>
          <p:cNvSpPr txBox="1"/>
          <p:nvPr/>
        </p:nvSpPr>
        <p:spPr>
          <a:xfrm>
            <a:off x="457200" y="457200"/>
            <a:ext cx="8229240" cy="5897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000000"/>
                </a:solidFill>
                <a:latin typeface="Perpetua"/>
              </a:rPr>
              <a:t>If the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Perpetua"/>
              </a:rPr>
              <a:t>aetiology</a:t>
            </a:r>
            <a:r>
              <a:rPr lang="en-US" sz="2400" b="1" strike="noStrike" spc="-1" dirty="0">
                <a:solidFill>
                  <a:srgbClr val="000000"/>
                </a:solidFill>
                <a:latin typeface="Perpetua"/>
              </a:rPr>
              <a:t> of aortic or mitral regurgitation on Doppler echocardiography is not clear, the following features support a diagnosis of rheumatic valve damage</a:t>
            </a:r>
            <a:endParaRPr lang="en-US" sz="24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Perpetua"/>
              </a:rPr>
              <a:t>Both mitral and aortic valves have pathological regurgitation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Perpetua"/>
              </a:rPr>
              <a:t>The mitral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Perpetua"/>
              </a:rPr>
              <a:t>regurgitant</a:t>
            </a:r>
            <a:r>
              <a:rPr lang="en-US" sz="2400" b="0" strike="noStrike" spc="-1" dirty="0">
                <a:solidFill>
                  <a:srgbClr val="000000"/>
                </a:solidFill>
                <a:latin typeface="Perpetua"/>
              </a:rPr>
              <a:t> jet is directed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Perpetua"/>
              </a:rPr>
              <a:t>posteriorly</a:t>
            </a:r>
            <a:endParaRPr lang="en-US" sz="24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Perpetua"/>
              </a:rPr>
              <a:t>Multiple jets of mitral regurgitation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Perpetua"/>
              </a:rPr>
              <a:t>The presence of morphological or anatomical changes consistent with chronic RHD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 Excessive </a:t>
            </a:r>
            <a:r>
              <a:rPr lang="en-US" sz="2000" b="1" strike="noStrike" spc="-1" dirty="0">
                <a:solidFill>
                  <a:srgbClr val="000000"/>
                </a:solidFill>
                <a:latin typeface="Perpetua"/>
              </a:rPr>
              <a:t>leaflet motion of the tips </a:t>
            </a: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of the AMVL or PMVL 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 Restrictive leaflet motion (including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Perpetua"/>
              </a:rPr>
              <a:t>subchordal</a:t>
            </a: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 thickening) </a:t>
            </a:r>
            <a:r>
              <a:rPr lang="en-US" sz="2000" b="1" strike="noStrike" spc="-1" dirty="0">
                <a:solidFill>
                  <a:srgbClr val="000000"/>
                </a:solidFill>
                <a:latin typeface="Perpetua"/>
              </a:rPr>
              <a:t> </a:t>
            </a:r>
            <a:endParaRPr lang="en-US" sz="2000" b="0" strike="noStrike" spc="-1" dirty="0">
              <a:solidFill>
                <a:srgbClr val="000000"/>
              </a:solidFill>
              <a:latin typeface="Perpetua"/>
            </a:endParaRP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 Definite thickening of anterior mitral valve leaflets &gt; 3mm 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Mitral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Perpetua"/>
              </a:rPr>
              <a:t>stenosis</a:t>
            </a:r>
            <a:r>
              <a:rPr lang="en-US" sz="2000" b="0" strike="noStrike" spc="-1" dirty="0">
                <a:solidFill>
                  <a:srgbClr val="000000"/>
                </a:solidFill>
                <a:latin typeface="Perpetua"/>
              </a:rPr>
              <a:t> with a mean valve gradient &gt; 4mmHg </a:t>
            </a:r>
          </a:p>
          <a:p>
            <a:endParaRPr lang="en-US" sz="2000" b="0" strike="noStrike" spc="-1" dirty="0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42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			NORMAL			RHD</a:t>
            </a:r>
          </a:p>
        </p:txBody>
      </p:sp>
      <p:sp>
        <p:nvSpPr>
          <p:cNvPr id="443" name="CustomShape 3"/>
          <p:cNvSpPr/>
          <p:nvPr/>
        </p:nvSpPr>
        <p:spPr>
          <a:xfrm>
            <a:off x="380880" y="762120"/>
            <a:ext cx="74671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Perpetua"/>
              </a:rPr>
              <a:t> RESTRICTED MV LEAFLET MOTION</a:t>
            </a:r>
            <a:endParaRPr lang="en-IN" sz="2800" b="0" strike="noStrike" spc="-1">
              <a:latin typeface="Arial"/>
            </a:endParaRPr>
          </a:p>
        </p:txBody>
      </p:sp>
      <p:pic>
        <p:nvPicPr>
          <p:cNvPr id="444" name="Picture 2"/>
          <p:cNvPicPr/>
          <p:nvPr/>
        </p:nvPicPr>
        <p:blipFill>
          <a:blip r:embed="rId2"/>
          <a:stretch/>
        </p:blipFill>
        <p:spPr>
          <a:xfrm>
            <a:off x="1219320" y="1905120"/>
            <a:ext cx="6857640" cy="28951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696464"/>
                </a:solidFill>
                <a:latin typeface="Franklin Gothic Book"/>
              </a:rPr>
              <a:t>EXCESSIVE LEAFLET TIP MOTION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46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a- normal  b – RHD c - MVP</a:t>
            </a:r>
          </a:p>
        </p:txBody>
      </p:sp>
      <p:pic>
        <p:nvPicPr>
          <p:cNvPr id="447" name="Picture 2"/>
          <p:cNvPicPr/>
          <p:nvPr/>
        </p:nvPicPr>
        <p:blipFill>
          <a:blip r:embed="rId2"/>
          <a:srcRect b="2046"/>
          <a:stretch/>
        </p:blipFill>
        <p:spPr>
          <a:xfrm>
            <a:off x="533520" y="2438280"/>
            <a:ext cx="7924320" cy="36572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449" name="Content Placeholder 3" descr="LAB INV.PNG"/>
          <p:cNvPicPr/>
          <p:nvPr/>
        </p:nvPicPr>
        <p:blipFill>
          <a:blip r:embed="rId2"/>
          <a:stretch/>
        </p:blipFill>
        <p:spPr>
          <a:xfrm>
            <a:off x="0" y="152280"/>
            <a:ext cx="9143640" cy="6705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VIJAYA’S ECHO CRITERIA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51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452" name="Picture 2"/>
          <p:cNvPicPr/>
          <p:nvPr/>
        </p:nvPicPr>
        <p:blipFill>
          <a:blip r:embed="rId2">
            <a:grayscl/>
          </a:blip>
          <a:stretch/>
        </p:blipFill>
        <p:spPr>
          <a:xfrm>
            <a:off x="533520" y="1291320"/>
            <a:ext cx="7848360" cy="50331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696464"/>
                </a:solidFill>
                <a:latin typeface="Franklin Gothic Book"/>
              </a:rPr>
              <a:t>TREATMENT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454" name="Content Placeholder 3" descr="download.png"/>
          <p:cNvPicPr/>
          <p:nvPr/>
        </p:nvPicPr>
        <p:blipFill>
          <a:blip r:embed="rId2"/>
          <a:stretch/>
        </p:blipFill>
        <p:spPr>
          <a:xfrm>
            <a:off x="990720" y="1752480"/>
            <a:ext cx="6933960" cy="4571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56" name="TextShape 2"/>
          <p:cNvSpPr txBox="1"/>
          <p:nvPr/>
        </p:nvSpPr>
        <p:spPr>
          <a:xfrm>
            <a:off x="914400" y="1447920"/>
            <a:ext cx="7772040" cy="4723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AIM- </a:t>
            </a:r>
          </a:p>
          <a:p>
            <a:pPr marL="514440" indent="-51408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AutoNum type="arabicParenR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to suppress the inflammatory response and thus minimize the effects of inflammation on the heart and joints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514440" indent="-51408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AutoNum type="arabicParenR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to eradicate the GAS from pharynx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514440" indent="-51408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AutoNum type="arabicParenR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to provide symptomatic relief and</a:t>
            </a: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514440" indent="-51408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AutoNum type="arabicParenR"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 to commence secondary prophylaxis.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500040" y="2858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IN" sz="4000" b="1" strike="noStrike" spc="-1">
                <a:solidFill>
                  <a:srgbClr val="C00000"/>
                </a:solidFill>
                <a:latin typeface="Franklin Gothic Book"/>
              </a:rPr>
              <a:t>M protein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457200" y="1533600"/>
            <a:ext cx="4757400" cy="496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97500"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 dirty="0">
                <a:solidFill>
                  <a:srgbClr val="000000"/>
                </a:solidFill>
                <a:latin typeface="Perpetua"/>
              </a:rPr>
              <a:t>Major surface antigen </a:t>
            </a: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 dirty="0">
                <a:solidFill>
                  <a:srgbClr val="000000"/>
                </a:solidFill>
                <a:latin typeface="Perpetua"/>
              </a:rPr>
              <a:t>Major Virulence </a:t>
            </a:r>
            <a:r>
              <a:rPr lang="en-IN" sz="2600" b="0" strike="noStrike" spc="-1" dirty="0" smtClean="0">
                <a:solidFill>
                  <a:srgbClr val="000000"/>
                </a:solidFill>
                <a:latin typeface="Perpetua"/>
              </a:rPr>
              <a:t>factor</a:t>
            </a:r>
            <a:endParaRPr lang="en-US" sz="2600" b="0" strike="noStrike" spc="-1" dirty="0" smtClean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 dirty="0" smtClean="0">
                <a:solidFill>
                  <a:srgbClr val="000000"/>
                </a:solidFill>
                <a:latin typeface="Perpetua"/>
              </a:rPr>
              <a:t>Resistance </a:t>
            </a:r>
            <a:r>
              <a:rPr lang="en-IN" sz="2600" b="0" strike="noStrike" spc="-1" dirty="0">
                <a:solidFill>
                  <a:srgbClr val="000000"/>
                </a:solidFill>
                <a:latin typeface="Perpetua"/>
              </a:rPr>
              <a:t>to </a:t>
            </a:r>
            <a:r>
              <a:rPr lang="en-IN" sz="2600" b="0" strike="noStrike" spc="-1" dirty="0" err="1">
                <a:solidFill>
                  <a:srgbClr val="000000"/>
                </a:solidFill>
                <a:latin typeface="Perpetua"/>
              </a:rPr>
              <a:t>phagocytosis</a:t>
            </a:r>
            <a:r>
              <a:rPr lang="en-IN" sz="2600" b="0" strike="noStrike" spc="-1" dirty="0">
                <a:solidFill>
                  <a:srgbClr val="000000"/>
                </a:solidFill>
                <a:latin typeface="Perpetua"/>
              </a:rPr>
              <a:t> – Binds to Serum factor H, Destroying C3 </a:t>
            </a:r>
            <a:r>
              <a:rPr lang="en-IN" sz="2600" b="0" strike="noStrike" spc="-1" dirty="0" err="1">
                <a:solidFill>
                  <a:srgbClr val="000000"/>
                </a:solidFill>
                <a:latin typeface="Perpetua"/>
              </a:rPr>
              <a:t>convertase</a:t>
            </a:r>
            <a:r>
              <a:rPr lang="en-IN" sz="2600" b="0" strike="noStrike" spc="-1" dirty="0">
                <a:solidFill>
                  <a:srgbClr val="000000"/>
                </a:solidFill>
                <a:latin typeface="Perpetua"/>
              </a:rPr>
              <a:t> and preventing </a:t>
            </a:r>
            <a:r>
              <a:rPr lang="en-IN" sz="2600" b="0" strike="noStrike" spc="-1" dirty="0" err="1">
                <a:solidFill>
                  <a:srgbClr val="000000"/>
                </a:solidFill>
                <a:latin typeface="Perpetua"/>
              </a:rPr>
              <a:t>opsonization</a:t>
            </a:r>
            <a:r>
              <a:rPr lang="en-IN" sz="2600" b="0" strike="noStrike" spc="-1" dirty="0">
                <a:solidFill>
                  <a:srgbClr val="000000"/>
                </a:solidFill>
                <a:latin typeface="Perpetua"/>
              </a:rPr>
              <a:t> by C3b</a:t>
            </a:r>
            <a:r>
              <a:rPr lang="en-IN" sz="2600" b="0" strike="noStrike" spc="-1" dirty="0" smtClean="0">
                <a:solidFill>
                  <a:srgbClr val="000000"/>
                </a:solidFill>
                <a:latin typeface="Perpetua"/>
              </a:rPr>
              <a:t>.</a:t>
            </a: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 dirty="0">
                <a:solidFill>
                  <a:srgbClr val="000000"/>
                </a:solidFill>
                <a:latin typeface="Perpetua"/>
              </a:rPr>
              <a:t>Has </a:t>
            </a:r>
            <a:r>
              <a:rPr lang="en-IN" sz="2600" b="0" strike="noStrike" spc="-1" dirty="0" err="1">
                <a:solidFill>
                  <a:srgbClr val="000000"/>
                </a:solidFill>
                <a:latin typeface="Perpetua"/>
              </a:rPr>
              <a:t>epitopes</a:t>
            </a:r>
            <a:r>
              <a:rPr lang="en-IN" sz="2600" b="0" strike="noStrike" spc="-1" dirty="0">
                <a:solidFill>
                  <a:srgbClr val="000000"/>
                </a:solidFill>
                <a:latin typeface="Perpetua"/>
              </a:rPr>
              <a:t> causing cross-reactivity with myocardium, </a:t>
            </a:r>
            <a:r>
              <a:rPr lang="en-IN" sz="2600" b="0" strike="noStrike" spc="-1" dirty="0" err="1">
                <a:solidFill>
                  <a:srgbClr val="000000"/>
                </a:solidFill>
                <a:latin typeface="Perpetua"/>
              </a:rPr>
              <a:t>synovia</a:t>
            </a:r>
            <a:r>
              <a:rPr lang="en-IN" sz="2600" b="0" strike="noStrike" spc="-1" dirty="0">
                <a:solidFill>
                  <a:srgbClr val="000000"/>
                </a:solidFill>
                <a:latin typeface="Perpetua"/>
              </a:rPr>
              <a:t>, skin &amp; brain.</a:t>
            </a: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</a:pPr>
            <a:endParaRPr lang="en-US" sz="2600" b="0" strike="noStrike" spc="-1" dirty="0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359" name="Picture 3"/>
          <p:cNvPicPr/>
          <p:nvPr/>
        </p:nvPicPr>
        <p:blipFill>
          <a:blip r:embed="rId3"/>
          <a:stretch/>
        </p:blipFill>
        <p:spPr>
          <a:xfrm>
            <a:off x="5143680" y="642960"/>
            <a:ext cx="3662640" cy="5571720"/>
          </a:xfrm>
          <a:prstGeom prst="rect">
            <a:avLst/>
          </a:prstGeom>
          <a:ln w="9525">
            <a:solidFill>
              <a:schemeClr val="tx1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Treatment of rheumatic fever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58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General measures</a:t>
            </a:r>
          </a:p>
          <a:p>
            <a:pPr marL="822960" lvl="2" indent="-228240">
              <a:lnSpc>
                <a:spcPct val="100000"/>
              </a:lnSpc>
              <a:spcBef>
                <a:spcPts val="371"/>
              </a:spcBef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pain relief</a:t>
            </a:r>
          </a:p>
          <a:p>
            <a:pPr marL="822960" lvl="2" indent="-228240">
              <a:lnSpc>
                <a:spcPct val="100000"/>
              </a:lnSpc>
              <a:spcBef>
                <a:spcPts val="371"/>
              </a:spcBef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Bed rest 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2 weeks for arthritis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4-6 weeks for carditis without failure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Until CCF resolves in patients with CCF</a:t>
            </a:r>
          </a:p>
          <a:p>
            <a:endParaRPr lang="en-US" sz="20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60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ANTIINFLAMMATORY THERAPY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1) Aspirin (once diagnosis is confirmed) with </a:t>
            </a:r>
            <a:r>
              <a:rPr lang="en-US" sz="2400" b="0" strike="noStrike" spc="-1">
                <a:solidFill>
                  <a:srgbClr val="C00000"/>
                </a:solidFill>
                <a:latin typeface="Perpetua"/>
              </a:rPr>
              <a:t>100mg/kg for 2 weeks </a:t>
            </a: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and then  gradually  tapered to </a:t>
            </a:r>
            <a:r>
              <a:rPr lang="en-US" sz="2400" b="0" strike="noStrike" spc="-1">
                <a:solidFill>
                  <a:srgbClr val="C00000"/>
                </a:solidFill>
                <a:latin typeface="Perpetua"/>
              </a:rPr>
              <a:t>60 -80 mg/kg for another 4 wks</a:t>
            </a:r>
            <a:endParaRPr lang="en-US" sz="2400" b="0" strike="noStrike" spc="-1">
              <a:solidFill>
                <a:srgbClr val="000000"/>
              </a:solidFill>
              <a:latin typeface="Perpetua"/>
            </a:endParaRP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2) naproxen alternative 10-20mg/kg/day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3) steroids - </a:t>
            </a:r>
            <a:r>
              <a:rPr lang="en-US" sz="2400" b="0" strike="noStrike" spc="-1">
                <a:solidFill>
                  <a:srgbClr val="FF0000"/>
                </a:solidFill>
                <a:latin typeface="Perpetua"/>
              </a:rPr>
              <a:t>Prednisone (1–2mg/kg-day, to a maximum of 80mg/day given once daily, </a:t>
            </a: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or in divided doses) is usually the drug of choice in CHF</a:t>
            </a:r>
          </a:p>
          <a:p>
            <a:endParaRPr lang="en-US" sz="24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62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Indication for steroid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		- not responding to salicylates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		- worsening with CHF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After 2–3 weeks of therapy the dosage decreased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by 20–25% each week </a:t>
            </a:r>
            <a:r>
              <a:rPr lang="en-US" sz="2600" b="0" i="1" strike="noStrike" spc="-1">
                <a:solidFill>
                  <a:srgbClr val="000000"/>
                </a:solidFill>
                <a:latin typeface="Perpetua"/>
              </a:rPr>
              <a:t>.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i="1" strike="noStrike" spc="-1">
                <a:solidFill>
                  <a:srgbClr val="000000"/>
                </a:solidFill>
                <a:latin typeface="Perpetua"/>
              </a:rPr>
              <a:t> While reducing the steroid dosage, a </a:t>
            </a: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period of overlap with aspirin is recommended to prevent rebound of disease activity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64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Perpetua"/>
              </a:rPr>
              <a:t>Chorea :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Reassurance &amp; sedation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Nsaid &amp; steroid have no role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Haloperidol 0.25-0.5 mg/kg/day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Carbamzepine(7-20 mg/kg/day) &amp; valproate (15mg/kg/day) –refractory cases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Ivig &amp; plasmapheresis-no benefit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Primordial prevention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66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i="1" strike="noStrike" spc="-1">
                <a:solidFill>
                  <a:srgbClr val="000000"/>
                </a:solidFill>
                <a:latin typeface="Perpetua"/>
              </a:rPr>
              <a:t>Improvement in socio-economic status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i="1" strike="noStrike" spc="-1">
                <a:solidFill>
                  <a:srgbClr val="000000"/>
                </a:solidFill>
                <a:latin typeface="Perpetua"/>
              </a:rPr>
              <a:t> (ii) Prevention of overcrowding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i="1" strike="noStrike" spc="-1">
                <a:solidFill>
                  <a:srgbClr val="000000"/>
                </a:solidFill>
                <a:latin typeface="Perpetua"/>
              </a:rPr>
              <a:t> (iii) Improving nutritional status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i="1" strike="noStrike" spc="-1">
                <a:solidFill>
                  <a:srgbClr val="000000"/>
                </a:solidFill>
                <a:latin typeface="Perpetua"/>
              </a:rPr>
              <a:t> (iv) Availability of prompt medical care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600" b="0" i="1" strike="noStrike" spc="-1">
                <a:solidFill>
                  <a:srgbClr val="000000"/>
                </a:solidFill>
                <a:latin typeface="Perpetua"/>
              </a:rPr>
              <a:t>(v) Public education regarding 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i="1" strike="noStrike" spc="-1">
                <a:solidFill>
                  <a:srgbClr val="000000"/>
                </a:solidFill>
                <a:latin typeface="Perpetua"/>
              </a:rPr>
              <a:t>			PRIMARY PREVENTION- 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600" b="0" i="1" strike="noStrike" spc="-1">
                <a:solidFill>
                  <a:srgbClr val="000000"/>
                </a:solidFill>
                <a:latin typeface="Perpetua"/>
              </a:rPr>
              <a:t>TREATMENT OF STREP PHARYNGITIS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468" name="Content Placeholder 5" descr="primary prevention.PNG"/>
          <p:cNvPicPr/>
          <p:nvPr/>
        </p:nvPicPr>
        <p:blipFill>
          <a:blip r:embed="rId2"/>
          <a:stretch/>
        </p:blipFill>
        <p:spPr>
          <a:xfrm>
            <a:off x="228600" y="380880"/>
            <a:ext cx="8607600" cy="6095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Secondary prophylaxis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graphicFrame>
        <p:nvGraphicFramePr>
          <p:cNvPr id="470" name="Table 2"/>
          <p:cNvGraphicFramePr/>
          <p:nvPr/>
        </p:nvGraphicFramePr>
        <p:xfrm>
          <a:off x="685800" y="1397160"/>
          <a:ext cx="7619760" cy="4241520"/>
        </p:xfrm>
        <a:graphic>
          <a:graphicData uri="http://schemas.openxmlformats.org/drawingml/2006/table">
            <a:tbl>
              <a:tblPr/>
              <a:tblGrid>
                <a:gridCol w="2539800"/>
                <a:gridCol w="2539800"/>
                <a:gridCol w="2540160"/>
              </a:tblGrid>
              <a:tr h="48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FFFFFF"/>
                          </a:solidFill>
                          <a:latin typeface="Perpetua"/>
                        </a:rPr>
                        <a:t>ANTIBIOTIC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918485"/>
                      </a:solidFill>
                    </a:lnL>
                    <a:lnR w="12240">
                      <a:solidFill>
                        <a:srgbClr val="918485"/>
                      </a:solidFill>
                    </a:lnR>
                    <a:lnT w="12240">
                      <a:solidFill>
                        <a:srgbClr val="918485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8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FFFFFF"/>
                          </a:solidFill>
                          <a:latin typeface="Perpetua"/>
                        </a:rPr>
                        <a:t>MODE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918485"/>
                      </a:solidFill>
                    </a:lnL>
                    <a:lnR w="12240">
                      <a:solidFill>
                        <a:srgbClr val="918485"/>
                      </a:solidFill>
                    </a:lnR>
                    <a:lnT w="12240">
                      <a:solidFill>
                        <a:srgbClr val="918485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8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FFFFFF"/>
                          </a:solidFill>
                          <a:latin typeface="Perpetua"/>
                        </a:rPr>
                        <a:t>DOSE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918485"/>
                      </a:solidFill>
                    </a:lnL>
                    <a:lnR w="12240">
                      <a:solidFill>
                        <a:srgbClr val="918485"/>
                      </a:solidFill>
                    </a:lnR>
                    <a:lnT w="12240">
                      <a:solidFill>
                        <a:srgbClr val="918485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18485"/>
                    </a:solidFill>
                  </a:tcPr>
                </a:tc>
              </a:tr>
              <a:tr h="84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Benzathine benzyl penicillin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918485"/>
                      </a:solidFill>
                    </a:lnL>
                    <a:lnR w="12240">
                      <a:solidFill>
                        <a:srgbClr val="918485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918485"/>
                      </a:solidFill>
                    </a:lnB>
                    <a:solidFill>
                      <a:srgbClr val="91848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Single im every 3-4 weeks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918485"/>
                      </a:solidFill>
                    </a:lnL>
                    <a:lnR w="12240">
                      <a:solidFill>
                        <a:srgbClr val="918485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918485"/>
                      </a:solidFill>
                    </a:lnB>
                    <a:solidFill>
                      <a:srgbClr val="91848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&gt;30kg – 12 lakh U</a:t>
                      </a:r>
                      <a:endParaRPr lang="en-IN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&lt;30 kg- 6 lakh U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918485"/>
                      </a:solidFill>
                    </a:lnL>
                    <a:lnR w="12240">
                      <a:solidFill>
                        <a:srgbClr val="918485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918485"/>
                      </a:solidFill>
                    </a:lnB>
                    <a:solidFill>
                      <a:srgbClr val="918485">
                        <a:alpha val="40000"/>
                      </a:srgbClr>
                    </a:solidFill>
                  </a:tcPr>
                </a:tc>
              </a:tr>
              <a:tr h="48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Penicillin V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918485"/>
                      </a:solidFill>
                    </a:lnL>
                    <a:lnR w="12240">
                      <a:solidFill>
                        <a:srgbClr val="918485"/>
                      </a:solidFill>
                    </a:lnR>
                    <a:lnT w="12240">
                      <a:solidFill>
                        <a:srgbClr val="918485"/>
                      </a:solidFill>
                    </a:lnT>
                    <a:lnB w="12240">
                      <a:solidFill>
                        <a:srgbClr val="91848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Oral 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918485"/>
                      </a:solidFill>
                    </a:lnL>
                    <a:lnR w="12240">
                      <a:solidFill>
                        <a:srgbClr val="918485"/>
                      </a:solidFill>
                    </a:lnR>
                    <a:lnT w="12240">
                      <a:solidFill>
                        <a:srgbClr val="918485"/>
                      </a:solidFill>
                    </a:lnT>
                    <a:lnB w="12240">
                      <a:solidFill>
                        <a:srgbClr val="91848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250 mg bd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918485"/>
                      </a:solidFill>
                    </a:lnL>
                    <a:lnR w="12240">
                      <a:solidFill>
                        <a:srgbClr val="918485"/>
                      </a:solidFill>
                    </a:lnR>
                    <a:lnT w="12240">
                      <a:solidFill>
                        <a:srgbClr val="918485"/>
                      </a:solidFill>
                    </a:lnT>
                    <a:lnB w="12240">
                      <a:solidFill>
                        <a:srgbClr val="918485"/>
                      </a:solidFill>
                    </a:lnB>
                    <a:noFill/>
                  </a:tcPr>
                </a:tc>
              </a:tr>
              <a:tr h="1570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Sulfonamide ( sulfadiazine, sulfadoxine, sulfisoxazole)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918485"/>
                      </a:solidFill>
                    </a:lnL>
                    <a:lnR w="12240">
                      <a:solidFill>
                        <a:srgbClr val="918485"/>
                      </a:solidFill>
                    </a:lnR>
                    <a:lnT w="12240">
                      <a:solidFill>
                        <a:srgbClr val="918485"/>
                      </a:solidFill>
                    </a:lnT>
                    <a:lnB w="12240">
                      <a:solidFill>
                        <a:srgbClr val="918485"/>
                      </a:solidFill>
                    </a:lnB>
                    <a:solidFill>
                      <a:srgbClr val="91848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oral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918485"/>
                      </a:solidFill>
                    </a:lnL>
                    <a:lnR w="12240">
                      <a:solidFill>
                        <a:srgbClr val="918485"/>
                      </a:solidFill>
                    </a:lnR>
                    <a:lnT w="12240">
                      <a:solidFill>
                        <a:srgbClr val="918485"/>
                      </a:solidFill>
                    </a:lnT>
                    <a:lnB w="12240">
                      <a:solidFill>
                        <a:srgbClr val="918485"/>
                      </a:solidFill>
                    </a:lnB>
                    <a:solidFill>
                      <a:srgbClr val="91848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Adult &gt;30kg- 1g od</a:t>
                      </a:r>
                      <a:endParaRPr lang="en-IN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&lt;30 kg – 500mg od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918485"/>
                      </a:solidFill>
                    </a:lnL>
                    <a:lnR w="12240">
                      <a:solidFill>
                        <a:srgbClr val="918485"/>
                      </a:solidFill>
                    </a:lnR>
                    <a:lnT w="12240">
                      <a:solidFill>
                        <a:srgbClr val="918485"/>
                      </a:solidFill>
                    </a:lnT>
                    <a:lnB w="12240">
                      <a:solidFill>
                        <a:srgbClr val="918485"/>
                      </a:solidFill>
                    </a:lnB>
                    <a:solidFill>
                      <a:srgbClr val="918485">
                        <a:alpha val="40000"/>
                      </a:srgbClr>
                    </a:solidFill>
                  </a:tcPr>
                </a:tc>
              </a:tr>
              <a:tr h="846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Erythromycin ethylsuccinate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918485"/>
                      </a:solidFill>
                    </a:lnL>
                    <a:lnR w="12240">
                      <a:solidFill>
                        <a:srgbClr val="918485"/>
                      </a:solidFill>
                    </a:lnR>
                    <a:lnT w="12240">
                      <a:solidFill>
                        <a:srgbClr val="918485"/>
                      </a:solidFill>
                    </a:lnT>
                    <a:lnB w="12240">
                      <a:solidFill>
                        <a:srgbClr val="91848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Oral 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918485"/>
                      </a:solidFill>
                    </a:lnL>
                    <a:lnR w="12240">
                      <a:solidFill>
                        <a:srgbClr val="918485"/>
                      </a:solidFill>
                    </a:lnR>
                    <a:lnT w="12240">
                      <a:solidFill>
                        <a:srgbClr val="918485"/>
                      </a:solidFill>
                    </a:lnT>
                    <a:lnB w="12240">
                      <a:solidFill>
                        <a:srgbClr val="91848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250mg bd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918485"/>
                      </a:solidFill>
                    </a:lnL>
                    <a:lnR w="12240">
                      <a:solidFill>
                        <a:srgbClr val="918485"/>
                      </a:solidFill>
                    </a:lnR>
                    <a:lnT w="12240">
                      <a:solidFill>
                        <a:srgbClr val="918485"/>
                      </a:solidFill>
                    </a:lnT>
                    <a:lnB w="12240">
                      <a:solidFill>
                        <a:srgbClr val="918485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71" name="TextShape 3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Duration of secondary prophylaxis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graphicFrame>
        <p:nvGraphicFramePr>
          <p:cNvPr id="473" name="Table 2"/>
          <p:cNvGraphicFramePr/>
          <p:nvPr/>
        </p:nvGraphicFramePr>
        <p:xfrm>
          <a:off x="457200" y="1600200"/>
          <a:ext cx="8229600" cy="26618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FFFFFF"/>
                          </a:solidFill>
                          <a:latin typeface="Perpetua"/>
                        </a:rPr>
                        <a:t>Category of patienT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55D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FFFFFF"/>
                          </a:solidFill>
                          <a:latin typeface="Perpetua"/>
                        </a:rPr>
                        <a:t>Duration 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55D5D"/>
                    </a:solidFill>
                  </a:tcPr>
                </a:tc>
              </a:tr>
              <a:tr h="61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Without proven carditis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5 years AFTER last attack or 18 yrs of age (longer)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61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with cardits (mild MR, healed carditis)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10 yrs after last attack or 25 years of age (longer)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1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More severe valvular disease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Life-long</a:t>
                      </a:r>
                      <a:endParaRPr lang="en-IN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After valve surgery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Perpetua"/>
                        </a:rPr>
                        <a:t>Life long</a:t>
                      </a:r>
                      <a:endParaRPr lang="en-IN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696464"/>
                </a:solidFill>
                <a:latin typeface="Franklin Gothic Book"/>
              </a:rPr>
              <a:t>Antistreptococcal vaccine</a:t>
            </a:r>
            <a:endParaRPr lang="en-US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75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82500" lnSpcReduction="20000"/>
          </a:bodyPr>
          <a:lstStyle/>
          <a:p>
            <a:pPr marL="274320" indent="-273960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Components of GAS used in vaccine development</a:t>
            </a:r>
          </a:p>
          <a:p>
            <a:pPr marL="548640" lvl="1" indent="-228240">
              <a:lnSpc>
                <a:spcPct val="15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1)M- protein </a:t>
            </a:r>
          </a:p>
          <a:p>
            <a:pPr marL="548640" lvl="1" indent="-228240">
              <a:lnSpc>
                <a:spcPct val="15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2)GAS C5a peptidase, a major surface virulence factor</a:t>
            </a:r>
          </a:p>
          <a:p>
            <a:pPr marL="548640" lvl="1" indent="-228240">
              <a:lnSpc>
                <a:spcPct val="15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3) Fibronectin binding protein sfb1</a:t>
            </a:r>
          </a:p>
          <a:p>
            <a:pPr marL="548640" lvl="1" indent="-228240">
              <a:lnSpc>
                <a:spcPct val="15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4) Chimeric peptide J8 from the conserved region of the M- protein</a:t>
            </a:r>
          </a:p>
          <a:p>
            <a:pPr marL="274320" indent="-273960">
              <a:lnSpc>
                <a:spcPct val="15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Perpetua"/>
              </a:rPr>
              <a:t>M protein vaccines-less likely to succeed</a:t>
            </a:r>
          </a:p>
          <a:p>
            <a:pPr marL="548640" lvl="1" indent="-228240">
              <a:lnSpc>
                <a:spcPct val="15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 1) Heterogeneous distribution of strains- varies from place to place and keeps changing even within a closed community in a short period. </a:t>
            </a:r>
          </a:p>
          <a:p>
            <a:pPr marL="548640" lvl="1" indent="-228240">
              <a:lnSpc>
                <a:spcPct val="15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2) On the basis of emm typing of M-protein more than 250 strains of GAS can cause infection and provide only strain-specific immunity. </a:t>
            </a:r>
          </a:p>
          <a:p>
            <a:pPr marL="548640" lvl="1" indent="-228240">
              <a:lnSpc>
                <a:spcPct val="15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Perpetua"/>
              </a:rPr>
              <a:t>3) GAS has a strong tendency for mutation </a:t>
            </a: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0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THANK YOU</a:t>
            </a:r>
            <a:endParaRPr lang="en-US" sz="40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0" y="0"/>
            <a:ext cx="597168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lnSpcReduction="10000"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1" strike="noStrike" spc="-1">
                <a:solidFill>
                  <a:srgbClr val="000000"/>
                </a:solidFill>
                <a:latin typeface="Perpetua"/>
              </a:rPr>
              <a:t>Alpha helical coiled- fibrillar protein</a:t>
            </a:r>
            <a:r>
              <a:rPr lang="en-IN" sz="2600" b="0" strike="noStrike" spc="-1">
                <a:solidFill>
                  <a:srgbClr val="000000"/>
                </a:solidFill>
                <a:latin typeface="Perpetua"/>
              </a:rPr>
              <a:t>– significant homology in structure &amp; amino acid sequences to tropomyosin, myosin, keratin, vimentin &amp; laminin.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>
                <a:solidFill>
                  <a:srgbClr val="000000"/>
                </a:solidFill>
                <a:latin typeface="Perpetua"/>
              </a:rPr>
              <a:t>It has a hypervariable NH2- terminal and a conserved C-terminal.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>
                <a:solidFill>
                  <a:srgbClr val="000000"/>
                </a:solidFill>
                <a:latin typeface="Perpetua"/>
              </a:rPr>
              <a:t>The NH2- terminal is responsible for the formation of opsono-phagocytic Abs after around 2 weeks of infection.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>
                <a:solidFill>
                  <a:srgbClr val="000000"/>
                </a:solidFill>
                <a:latin typeface="Perpetua"/>
              </a:rPr>
              <a:t>The body is divided into A, B and C repeats based on the peptide sequence periodicity.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IN" sz="2600" b="0" strike="noStrike" spc="-1">
                <a:solidFill>
                  <a:srgbClr val="000000"/>
                </a:solidFill>
                <a:latin typeface="Perpetua"/>
              </a:rPr>
              <a:t>The B repeat region is the immunodominant region and elicit an exaggerated immune response(B cell)– however this is not opsonic.</a:t>
            </a: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n-US" sz="2600" b="0" strike="noStrike" spc="-1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361" name="Picture 2"/>
          <p:cNvPicPr/>
          <p:nvPr/>
        </p:nvPicPr>
        <p:blipFill>
          <a:blip r:embed="rId3"/>
          <a:stretch/>
        </p:blipFill>
        <p:spPr>
          <a:xfrm>
            <a:off x="5857920" y="233280"/>
            <a:ext cx="3285720" cy="6410160"/>
          </a:xfrm>
          <a:prstGeom prst="rect">
            <a:avLst/>
          </a:prstGeom>
          <a:ln w="9525">
            <a:solidFill>
              <a:schemeClr val="tx1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2"/>
          <p:cNvPicPr/>
          <p:nvPr/>
        </p:nvPicPr>
        <p:blipFill>
          <a:blip r:embed="rId2"/>
          <a:stretch/>
        </p:blipFill>
        <p:spPr>
          <a:xfrm>
            <a:off x="5857920" y="233280"/>
            <a:ext cx="3285720" cy="6410160"/>
          </a:xfrm>
          <a:prstGeom prst="rect">
            <a:avLst/>
          </a:prstGeom>
          <a:ln w="9525">
            <a:solidFill>
              <a:schemeClr val="tx1"/>
            </a:solidFill>
            <a:miter/>
          </a:ln>
        </p:spPr>
      </p:pic>
      <p:sp>
        <p:nvSpPr>
          <p:cNvPr id="363" name="CustomShape 1"/>
          <p:cNvSpPr/>
          <p:nvPr/>
        </p:nvSpPr>
        <p:spPr>
          <a:xfrm>
            <a:off x="0" y="1371600"/>
            <a:ext cx="5714640" cy="41535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IN" sz="2400" b="1" strike="noStrike" spc="-1" dirty="0">
                <a:solidFill>
                  <a:srgbClr val="000000"/>
                </a:solidFill>
                <a:latin typeface="Perpetua"/>
              </a:rPr>
              <a:t> The C repeat region is considered to have conserved T cell </a:t>
            </a:r>
            <a:r>
              <a:rPr lang="en-IN" sz="2400" b="1" strike="noStrike" spc="-1" dirty="0" err="1">
                <a:solidFill>
                  <a:srgbClr val="000000"/>
                </a:solidFill>
                <a:latin typeface="Perpetua"/>
              </a:rPr>
              <a:t>epitopes</a:t>
            </a:r>
            <a:r>
              <a:rPr lang="en-IN" sz="2400" b="1" strike="noStrike" spc="-1" dirty="0">
                <a:solidFill>
                  <a:srgbClr val="000000"/>
                </a:solidFill>
                <a:latin typeface="Perpetua"/>
              </a:rPr>
              <a:t> that also elicit tissue specific immune response   </a:t>
            </a:r>
            <a:endParaRPr lang="en-IN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2400" b="1" strike="noStrike" spc="-1" dirty="0">
                <a:solidFill>
                  <a:srgbClr val="000000"/>
                </a:solidFill>
                <a:latin typeface="Perpetua"/>
              </a:rPr>
              <a:t>( basis for RF-vaccine research)</a:t>
            </a:r>
            <a:endParaRPr lang="en-IN" sz="2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 dirty="0">
                <a:solidFill>
                  <a:srgbClr val="000000"/>
                </a:solidFill>
                <a:latin typeface="Perpetua"/>
              </a:rPr>
              <a:t>Based on the conserved C repeat regions Class I &amp; Class II GAS strains are named.</a:t>
            </a:r>
            <a:endParaRPr lang="en-IN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IN" sz="2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IN" sz="2400" b="0" strike="noStrike" spc="-1" dirty="0">
                <a:solidFill>
                  <a:srgbClr val="FF0000"/>
                </a:solidFill>
                <a:latin typeface="Perpetua"/>
              </a:rPr>
              <a:t>It is the Class I M-type of which belongs the strains 1,3,5,6,14,18,19 and 24 ---that have been associated with RF</a:t>
            </a:r>
            <a:endParaRPr lang="en-IN" sz="2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</a:pPr>
            <a:endParaRPr lang="en-IN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1141</TotalTime>
  <Words>2901</Words>
  <Application>LibreOffice/7.0.6.2$Windows_X86_64 LibreOffice_project/144abb84a525d8e30c9dbbefa69cbbf2d8d4ae3b</Application>
  <PresentationFormat>On-screen Show (4:3)</PresentationFormat>
  <Paragraphs>485</Paragraphs>
  <Slides>79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Office Theme</vt:lpstr>
      <vt:lpstr>Office Theme</vt:lpstr>
      <vt:lpstr>Equity</vt:lpstr>
      <vt:lpstr>Slide 1</vt:lpstr>
      <vt:lpstr>Slide 2</vt:lpstr>
      <vt:lpstr>Slide 3</vt:lpstr>
      <vt:lpstr>Slide 4</vt:lpstr>
      <vt:lpstr>AGENT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PATHOGENESIS</vt:lpstr>
      <vt:lpstr>Slide 21</vt:lpstr>
      <vt:lpstr>Slide 22</vt:lpstr>
      <vt:lpstr>Slide 23</vt:lpstr>
      <vt:lpstr>CURRENT PATHOGENESIS… </vt:lpstr>
      <vt:lpstr>Slide 25</vt:lpstr>
      <vt:lpstr>Slide 26</vt:lpstr>
      <vt:lpstr>Slide 27</vt:lpstr>
      <vt:lpstr>IMMUNOPATHOGENESIS – A TWO HIT HYPOTHESIS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Rheumatic Fever Etiology and Pathogenesis</dc:title>
  <dc:creator>pc</dc:creator>
  <cp:lastModifiedBy>KM</cp:lastModifiedBy>
  <cp:revision>90</cp:revision>
  <dcterms:created xsi:type="dcterms:W3CDTF">2016-12-04T13:10:24Z</dcterms:created>
  <dcterms:modified xsi:type="dcterms:W3CDTF">2021-08-02T17:56:14Z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9</vt:i4>
  </property>
  <property fmtid="{D5CDD505-2E9C-101B-9397-08002B2CF9AE}" pid="3" name="PresentationFormat">
    <vt:lpwstr>On-screen Show (4:3)</vt:lpwstr>
  </property>
  <property fmtid="{D5CDD505-2E9C-101B-9397-08002B2CF9AE}" pid="4" name="Slides">
    <vt:i4>88</vt:i4>
  </property>
</Properties>
</file>